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Rectangle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Rectangle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Rectangle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Rectangle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Rectangle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Rectangle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Rectangle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Rectangle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Rectangle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Rectangle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Rectangle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Rectangle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Rectangle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Rectangle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Rectangle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Rectangle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Rectangle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Rectangle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Rectangle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Rectangle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Rectangle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Rectangle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Rectangle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Rectangle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Rectangle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Rectangle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Rectangle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Rectangle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Rectangle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Rectangle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Rectangle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Rectangle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Rectangle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Rectangle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Rectangle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Title Text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Body Level One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hyperlink" Target="http://sakura.io" TargetMode="External"/><Relationship Id="rId5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tif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tif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tif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6.tif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hyperlink" Target="http://fukuno.jig.jp/1518" TargetMode="Externa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Relationship Id="rId3" Type="http://schemas.openxmlformats.org/officeDocument/2006/relationships/image" Target="../media/image25.tif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3" Type="http://schemas.openxmlformats.org/officeDocument/2006/relationships/image" Target="../media/image2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Relationship Id="rId3" Type="http://schemas.openxmlformats.org/officeDocument/2006/relationships/image" Target="../media/image29.tif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tif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tif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tif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tif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"/><Relationship Id="rId3" Type="http://schemas.openxmlformats.org/officeDocument/2006/relationships/hyperlink" Target="https://fukuno.jig.jp/2562" TargetMode="Externa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10.tif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5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tif"/><Relationship Id="rId3" Type="http://schemas.openxmlformats.org/officeDocument/2006/relationships/image" Target="../media/image66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tif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8.png"/><Relationship Id="rId3" Type="http://schemas.openxmlformats.org/officeDocument/2006/relationships/hyperlink" Target="https://fukuno.jig.jp/app/opendatacity/citiesratio7x7.html" TargetMode="Externa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Relationship Id="rId3" Type="http://schemas.openxmlformats.org/officeDocument/2006/relationships/image" Target="../media/image34.tif"/><Relationship Id="rId4" Type="http://schemas.openxmlformats.org/officeDocument/2006/relationships/image" Target="../media/image35.tif"/><Relationship Id="rId5" Type="http://schemas.openxmlformats.org/officeDocument/2006/relationships/image" Target="../media/image36.tif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6.tif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tif"/><Relationship Id="rId3" Type="http://schemas.openxmlformats.org/officeDocument/2006/relationships/image" Target="../media/image38.tif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tif"/><Relationship Id="rId3" Type="http://schemas.openxmlformats.org/officeDocument/2006/relationships/image" Target="../media/image76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tif"/><Relationship Id="rId3" Type="http://schemas.openxmlformats.org/officeDocument/2006/relationships/image" Target="../media/image41.tif"/><Relationship Id="rId4" Type="http://schemas.openxmlformats.org/officeDocument/2006/relationships/image" Target="../media/image8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17.tif"/><Relationship Id="rId5" Type="http://schemas.openxmlformats.org/officeDocument/2006/relationships/image" Target="../media/image18.tif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2.png"/><Relationship Id="rId3" Type="http://schemas.openxmlformats.org/officeDocument/2006/relationships/hyperlink" Target="http://ichigojam.net/IchigoJam.html" TargetMode="Externa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3.png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fukuno.jig.jp/app/IchigoJam/" TargetMode="External"/><Relationship Id="rId3" Type="http://schemas.openxmlformats.org/officeDocument/2006/relationships/image" Target="../media/image84.png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"/><Relationship Id="rId3" Type="http://schemas.openxmlformats.org/officeDocument/2006/relationships/image" Target="../media/image43.tif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tif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tif"/><Relationship Id="rId3" Type="http://schemas.openxmlformats.org/officeDocument/2006/relationships/hyperlink" Target="https://fukuno.jig.jp/2428" TargetMode="Externa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16.tif"/><Relationship Id="rId4" Type="http://schemas.openxmlformats.org/officeDocument/2006/relationships/hyperlink" Target="https://www.amazon.co.jp/dp/B005LL9J9G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3" Type="http://schemas.openxmlformats.org/officeDocument/2006/relationships/image" Target="../media/image16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Relationship Id="rId11" Type="http://schemas.openxmlformats.org/officeDocument/2006/relationships/image" Target="../media/image9.tif"/><Relationship Id="rId12" Type="http://schemas.openxmlformats.org/officeDocument/2006/relationships/image" Target="../media/image10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9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Relationship Id="rId3" Type="http://schemas.openxmlformats.org/officeDocument/2006/relationships/image" Target="../media/image10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Relationship Id="rId3" Type="http://schemas.openxmlformats.org/officeDocument/2006/relationships/hyperlink" Target="https://fukuno.jig.jp/2566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Relationship Id="rId3" Type="http://schemas.openxmlformats.org/officeDocument/2006/relationships/image" Target="../media/image10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2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image" Target="../media/image2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image" Target="../media/image2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tif"/><Relationship Id="rId3" Type="http://schemas.openxmlformats.org/officeDocument/2006/relationships/image" Target="../media/image2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3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2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23.png"/><Relationship Id="rId9" Type="http://schemas.openxmlformats.org/officeDocument/2006/relationships/image" Target="../media/image45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IoT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</a:t>
            </a:r>
            <a:r>
              <a:rPr u="sng">
                <a:hlinkClick r:id="rId4" invalidUrl="" action="" tgtFrame="" tooltip="" history="1" highlightClick="0" endSnd="0"/>
              </a:rPr>
              <a:t>sakura.io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KidsVenture@SAPPORO SP!!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249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きょうのいちにちいっそう"/>
          <p:cNvSpPr txBox="1"/>
          <p:nvPr>
            <p:ph type="title"/>
          </p:nvPr>
        </p:nvSpPr>
        <p:spPr>
          <a:xfrm>
            <a:off x="132159" y="285517"/>
            <a:ext cx="12740482" cy="1684472"/>
          </a:xfrm>
          <a:prstGeom prst="rect">
            <a:avLst/>
          </a:prstGeom>
        </p:spPr>
        <p:txBody>
          <a:bodyPr/>
          <a:lstStyle/>
          <a:p>
            <a:pPr/>
            <a:r>
              <a:t>きょうのいちにちいっそう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40781" y="1961157"/>
            <a:ext cx="8123284" cy="7583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39 IF SCR(X,5) END"/>
          <p:cNvSpPr txBox="1"/>
          <p:nvPr/>
        </p:nvSpPr>
        <p:spPr>
          <a:xfrm>
            <a:off x="142974" y="3776133"/>
            <a:ext cx="1271885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71" name="あたりはんて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あたりはんてい</a:t>
            </a:r>
          </a:p>
        </p:txBody>
      </p:sp>
      <p:sp>
        <p:nvSpPr>
          <p:cNvPr id="1272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73" name="かっこ…"/>
          <p:cNvSpPr txBox="1"/>
          <p:nvPr/>
        </p:nvSpPr>
        <p:spPr>
          <a:xfrm>
            <a:off x="3573215" y="1256928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74" name="Arrow"/>
          <p:cNvSpPr/>
          <p:nvPr/>
        </p:nvSpPr>
        <p:spPr>
          <a:xfrm flipH="1" rot="16200000">
            <a:off x="4719092" y="2967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75" name="かっこ…"/>
          <p:cNvSpPr txBox="1"/>
          <p:nvPr/>
        </p:nvSpPr>
        <p:spPr>
          <a:xfrm>
            <a:off x="6426480" y="127386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76" name="Arrow"/>
          <p:cNvSpPr/>
          <p:nvPr/>
        </p:nvSpPr>
        <p:spPr>
          <a:xfrm flipH="1" rot="16200000">
            <a:off x="6644911" y="2989083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80" name="Group"/>
          <p:cNvGrpSpPr/>
          <p:nvPr/>
        </p:nvGrpSpPr>
        <p:grpSpPr>
          <a:xfrm>
            <a:off x="9563723" y="3685811"/>
            <a:ext cx="687068" cy="714045"/>
            <a:chOff x="0" y="0"/>
            <a:chExt cx="687066" cy="714044"/>
          </a:xfrm>
        </p:grpSpPr>
        <p:sp>
          <p:nvSpPr>
            <p:cNvPr id="1277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8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9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チート？ バグをなおそう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チート？ バグをなおそう</a:t>
            </a:r>
          </a:p>
        </p:txBody>
      </p:sp>
      <p:pic>
        <p:nvPicPr>
          <p:cNvPr id="1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37 X=X&amp;31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37 X=X&amp;31</a:t>
            </a:r>
          </a:p>
        </p:txBody>
      </p:sp>
      <p:sp>
        <p:nvSpPr>
          <p:cNvPr id="1286" name="バグつぶ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バグつぶし</a:t>
            </a:r>
          </a:p>
        </p:txBody>
      </p:sp>
      <p:sp>
        <p:nvSpPr>
          <p:cNvPr id="1287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  <p:sp>
        <p:nvSpPr>
          <p:cNvPr id="1288" name="Shift+6…"/>
          <p:cNvSpPr txBox="1"/>
          <p:nvPr/>
        </p:nvSpPr>
        <p:spPr>
          <a:xfrm>
            <a:off x="2342901" y="4812293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Shift+6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アンド</a:t>
            </a:r>
          </a:p>
        </p:txBody>
      </p:sp>
      <p:sp>
        <p:nvSpPr>
          <p:cNvPr id="1289" name="Arrow"/>
          <p:cNvSpPr/>
          <p:nvPr/>
        </p:nvSpPr>
        <p:spPr>
          <a:xfrm rot="16200000">
            <a:off x="3042691" y="454191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90" name="イコール…"/>
          <p:cNvSpPr txBox="1"/>
          <p:nvPr/>
        </p:nvSpPr>
        <p:spPr>
          <a:xfrm>
            <a:off x="11679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91" name="Arrow"/>
          <p:cNvSpPr/>
          <p:nvPr/>
        </p:nvSpPr>
        <p:spPr>
          <a:xfrm flipH="1" rot="16200000">
            <a:off x="20139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95" name="Group"/>
          <p:cNvGrpSpPr/>
          <p:nvPr/>
        </p:nvGrpSpPr>
        <p:grpSpPr>
          <a:xfrm>
            <a:off x="4805213" y="3782962"/>
            <a:ext cx="540840" cy="562076"/>
            <a:chOff x="0" y="0"/>
            <a:chExt cx="540839" cy="562075"/>
          </a:xfrm>
        </p:grpSpPr>
        <p:sp>
          <p:nvSpPr>
            <p:cNvPr id="1292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3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4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ゲームできた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ゲームできた！</a:t>
            </a:r>
          </a:p>
        </p:txBody>
      </p:sp>
      <p:pic>
        <p:nvPicPr>
          <p:cNvPr id="12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アプリのきほん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アプリのきほん！</a:t>
            </a:r>
          </a:p>
        </p:txBody>
      </p:sp>
      <p:sp>
        <p:nvSpPr>
          <p:cNvPr id="1301" name="10 CLS:X=15…"/>
          <p:cNvSpPr txBox="1"/>
          <p:nvPr/>
        </p:nvSpPr>
        <p:spPr>
          <a:xfrm>
            <a:off x="621770" y="2443526"/>
            <a:ext cx="127188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RND(32),23:?”*”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pPr>
            <a:br/>
          </a:p>
        </p:txBody>
      </p:sp>
      <p:sp>
        <p:nvSpPr>
          <p:cNvPr id="1302" name="Line"/>
          <p:cNvSpPr/>
          <p:nvPr/>
        </p:nvSpPr>
        <p:spPr>
          <a:xfrm>
            <a:off x="7018173" y="3101809"/>
            <a:ext cx="575276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3" name="Line"/>
          <p:cNvSpPr/>
          <p:nvPr/>
        </p:nvSpPr>
        <p:spPr>
          <a:xfrm>
            <a:off x="12722189" y="3102110"/>
            <a:ext cx="1" cy="2297934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4" name="Line"/>
          <p:cNvSpPr/>
          <p:nvPr/>
        </p:nvSpPr>
        <p:spPr>
          <a:xfrm flipH="1">
            <a:off x="8831191" y="4951776"/>
            <a:ext cx="1557697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5" name="じぶんキャラのいちに、なにかあれば、おわる（END）"/>
          <p:cNvSpPr txBox="1"/>
          <p:nvPr/>
        </p:nvSpPr>
        <p:spPr>
          <a:xfrm>
            <a:off x="874049" y="6221776"/>
            <a:ext cx="968171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じぶんキャラのいちに、なにかあれば、おわる（END）</a:t>
            </a:r>
          </a:p>
        </p:txBody>
      </p:sp>
      <p:sp>
        <p:nvSpPr>
          <p:cNvPr id="1306" name="さいしょだけ"/>
          <p:cNvSpPr txBox="1"/>
          <p:nvPr/>
        </p:nvSpPr>
        <p:spPr>
          <a:xfrm>
            <a:off x="6957349" y="1741123"/>
            <a:ext cx="2400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さいしょだけ</a:t>
            </a:r>
          </a:p>
        </p:txBody>
      </p:sp>
      <p:sp>
        <p:nvSpPr>
          <p:cNvPr id="1307" name="Line"/>
          <p:cNvSpPr/>
          <p:nvPr/>
        </p:nvSpPr>
        <p:spPr>
          <a:xfrm flipH="1">
            <a:off x="6309764" y="2281056"/>
            <a:ext cx="632903" cy="293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08" name="Line"/>
          <p:cNvSpPr/>
          <p:nvPr/>
        </p:nvSpPr>
        <p:spPr>
          <a:xfrm flipV="1">
            <a:off x="432258" y="2992012"/>
            <a:ext cx="1" cy="251813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09" name="Line"/>
          <p:cNvSpPr/>
          <p:nvPr/>
        </p:nvSpPr>
        <p:spPr>
          <a:xfrm flipV="1">
            <a:off x="432258" y="2402887"/>
            <a:ext cx="1" cy="482601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0" name="Line"/>
          <p:cNvSpPr/>
          <p:nvPr/>
        </p:nvSpPr>
        <p:spPr>
          <a:xfrm flipH="1" flipV="1">
            <a:off x="5467458" y="5390571"/>
            <a:ext cx="725827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11" name="プログラムのつくりをかくにん"/>
          <p:cNvSpPr txBox="1"/>
          <p:nvPr>
            <p:ph type="title"/>
          </p:nvPr>
        </p:nvSpPr>
        <p:spPr>
          <a:xfrm>
            <a:off x="1488049" y="138873"/>
            <a:ext cx="10028702" cy="131312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プログラムのつくりをかくにん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ゲームたいかい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ゲームたいかい！</a:t>
            </a:r>
          </a:p>
        </p:txBody>
      </p:sp>
      <p:pic>
        <p:nvPicPr>
          <p:cNvPr id="1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solidFill>
                  <a:schemeClr val="accent5"/>
                </a:solidFill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3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17" name="なんいどアッ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なんいどアップ</a:t>
            </a:r>
          </a:p>
        </p:txBody>
      </p:sp>
      <p:sp>
        <p:nvSpPr>
          <p:cNvPr id="131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22" name="Group"/>
          <p:cNvGrpSpPr/>
          <p:nvPr/>
        </p:nvGrpSpPr>
        <p:grpSpPr>
          <a:xfrm>
            <a:off x="10613346" y="2915129"/>
            <a:ext cx="540841" cy="562076"/>
            <a:chOff x="0" y="0"/>
            <a:chExt cx="540839" cy="562075"/>
          </a:xfrm>
        </p:grpSpPr>
        <p:sp>
          <p:nvSpPr>
            <p:cNvPr id="1319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0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1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10 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6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25" name="なんいどダウン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なんいどダウン</a:t>
            </a:r>
          </a:p>
        </p:txBody>
      </p:sp>
      <p:sp>
        <p:nvSpPr>
          <p:cNvPr id="132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  <p:grpSp>
        <p:nvGrpSpPr>
          <p:cNvPr id="1330" name="Group"/>
          <p:cNvGrpSpPr/>
          <p:nvPr/>
        </p:nvGrpSpPr>
        <p:grpSpPr>
          <a:xfrm>
            <a:off x="4326846" y="3406195"/>
            <a:ext cx="417155" cy="433535"/>
            <a:chOff x="0" y="0"/>
            <a:chExt cx="417153" cy="433533"/>
          </a:xfrm>
        </p:grpSpPr>
        <p:sp>
          <p:nvSpPr>
            <p:cNvPr id="1327" name="Rectangle"/>
            <p:cNvSpPr/>
            <p:nvPr/>
          </p:nvSpPr>
          <p:spPr>
            <a:xfrm>
              <a:off x="0" y="0"/>
              <a:ext cx="417154" cy="43353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8" name="Line"/>
            <p:cNvSpPr/>
            <p:nvPr/>
          </p:nvSpPr>
          <p:spPr>
            <a:xfrm flipH="1" flipV="1">
              <a:off x="59319" y="292765"/>
              <a:ext cx="25816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9" name="Line"/>
            <p:cNvSpPr/>
            <p:nvPr/>
          </p:nvSpPr>
          <p:spPr>
            <a:xfrm flipH="1">
              <a:off x="305058" y="117668"/>
              <a:ext cx="1364" cy="1916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10 CLT:CLS:X=15…"/>
          <p:cNvSpPr txBox="1"/>
          <p:nvPr/>
        </p:nvSpPr>
        <p:spPr>
          <a:xfrm>
            <a:off x="75670" y="2235200"/>
            <a:ext cx="1271885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</a:t>
            </a:r>
            <a:r>
              <a:rPr>
                <a:solidFill>
                  <a:schemeClr val="accent5"/>
                </a:solidFill>
              </a:rPr>
              <a:t>CLT:</a:t>
            </a:r>
            <a:r>
              <a:t>CLS:X=15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35 WAIT 6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36 X=X-BTN(28)+BTN(29)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37 X=X&amp;31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?TICK():</a:t>
            </a:r>
            <a:r>
              <a:t>END</a:t>
            </a:r>
          </a:p>
          <a:p>
            <a: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40 GOTO 20</a:t>
            </a:r>
            <a:br/>
          </a:p>
        </p:txBody>
      </p:sp>
      <p:sp>
        <p:nvSpPr>
          <p:cNvPr id="1333" name="スコア表示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スコア表示</a:t>
            </a:r>
          </a:p>
        </p:txBody>
      </p:sp>
      <p:sp>
        <p:nvSpPr>
          <p:cNvPr id="1334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38 IF BTN(32) CLS"/>
          <p:cNvSpPr txBox="1"/>
          <p:nvPr/>
        </p:nvSpPr>
        <p:spPr>
          <a:xfrm>
            <a:off x="75670" y="3860799"/>
            <a:ext cx="1271885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38 IF BTN(32) CLS</a:t>
            </a:r>
          </a:p>
        </p:txBody>
      </p:sp>
      <p:sp>
        <p:nvSpPr>
          <p:cNvPr id="1337" name="ボムで反撃！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ボムで反撃！</a:t>
            </a:r>
          </a:p>
        </p:txBody>
      </p:sp>
      <p:sp>
        <p:nvSpPr>
          <p:cNvPr id="1338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プログラミング…"/>
          <p:cNvSpPr txBox="1"/>
          <p:nvPr>
            <p:ph type="title"/>
          </p:nvPr>
        </p:nvSpPr>
        <p:spPr>
          <a:xfrm>
            <a:off x="132159" y="1741784"/>
            <a:ext cx="12740482" cy="2951099"/>
          </a:xfrm>
          <a:prstGeom prst="rect">
            <a:avLst/>
          </a:prstGeom>
        </p:spPr>
        <p:txBody>
          <a:bodyPr/>
          <a:lstStyle/>
          <a:p>
            <a:pPr/>
            <a:r>
              <a:t>プログラミング</a:t>
            </a:r>
          </a:p>
          <a:p>
            <a:pPr/>
            <a:r>
              <a:t>たのしい！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15 S=1…"/>
          <p:cNvSpPr txBox="1"/>
          <p:nvPr/>
        </p:nvSpPr>
        <p:spPr>
          <a:xfrm>
            <a:off x="75670" y="3200400"/>
            <a:ext cx="12718853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4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15 S=1</a:t>
            </a:r>
          </a:p>
          <a:p>
            <a:pPr algn="l">
              <a:defRPr sz="3400">
                <a:solidFill>
                  <a:schemeClr val="accent5"/>
                </a:solidFill>
                <a:latin typeface="IchigoJam 1.4"/>
                <a:ea typeface="IchigoJam 1.4"/>
                <a:cs typeface="IchigoJam 1.4"/>
                <a:sym typeface="IchigoJam 1.4"/>
              </a:defRPr>
            </a:pPr>
          </a:p>
          <a:p>
            <a:pPr algn="l">
              <a:defRPr sz="34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LIST38</a:t>
            </a:r>
          </a:p>
          <a:p>
            <a:pPr algn="l">
              <a:defRPr sz="34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38 </a:t>
            </a:r>
            <a:r>
              <a:rPr>
                <a:solidFill>
                  <a:schemeClr val="accent5"/>
                </a:solidFill>
              </a:rPr>
              <a:t>IF S </a:t>
            </a:r>
            <a:r>
              <a:t>IF BTN(32) CLS</a:t>
            </a:r>
            <a:r>
              <a:rPr>
                <a:solidFill>
                  <a:schemeClr val="accent5"/>
                </a:solidFill>
              </a:rPr>
              <a:t>:S=S-1</a:t>
            </a:r>
          </a:p>
        </p:txBody>
      </p:sp>
      <p:sp>
        <p:nvSpPr>
          <p:cNvPr id="1341" name="ボムの回数制限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ボムの回数制限</a:t>
            </a:r>
          </a:p>
        </p:txBody>
      </p:sp>
      <p:sp>
        <p:nvSpPr>
          <p:cNvPr id="1342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10 CLT:CLS:X=15…"/>
          <p:cNvSpPr txBox="1"/>
          <p:nvPr/>
        </p:nvSpPr>
        <p:spPr>
          <a:xfrm>
            <a:off x="75670" y="1949450"/>
            <a:ext cx="12718853" cy="433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10 CLT:CLS:X=15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30 LC RND(32),23:?”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eee</a:t>
            </a:r>
            <a:r>
              <a:t>”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35 WAIT </a:t>
            </a:r>
            <a:r>
              <a:rPr>
                <a:solidFill>
                  <a:schemeClr val="accent5"/>
                </a:solidFill>
              </a:rPr>
              <a:t>10-TICK()/120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37 X=X&amp;31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END</a:t>
            </a:r>
          </a:p>
          <a:p>
            <a:pPr algn="l">
              <a:defRPr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40 GOTO 20</a:t>
            </a:r>
            <a:br/>
          </a:p>
        </p:txBody>
      </p:sp>
      <p:sp>
        <p:nvSpPr>
          <p:cNvPr id="1345" name="だんだんはやく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だんだんはやく</a:t>
            </a:r>
          </a:p>
        </p:txBody>
      </p:sp>
      <p:sp>
        <p:nvSpPr>
          <p:cNvPr id="1346" name="F4でひょうじ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F4でひょうじ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かえたら、エンター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IoTたいけん…"/>
          <p:cNvSpPr txBox="1"/>
          <p:nvPr>
            <p:ph type="title"/>
          </p:nvPr>
        </p:nvSpPr>
        <p:spPr>
          <a:xfrm>
            <a:off x="132159" y="2480667"/>
            <a:ext cx="12740482" cy="2789833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IoTたいけん</a:t>
            </a:r>
          </a:p>
          <a:p>
            <a:pPr defTabSz="554990">
              <a:defRPr sz="7600"/>
            </a:pPr>
            <a:r>
              <a:t>かわくだりをネットせつぞく</a:t>
            </a:r>
          </a:p>
        </p:txBody>
      </p:sp>
      <p:pic>
        <p:nvPicPr>
          <p:cNvPr id="1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37" y="4613275"/>
            <a:ext cx="4725459" cy="47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LIST 39…"/>
          <p:cNvSpPr txBox="1"/>
          <p:nvPr/>
        </p:nvSpPr>
        <p:spPr>
          <a:xfrm>
            <a:off x="142974" y="2849033"/>
            <a:ext cx="12718852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LIST 39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39 IF SCR(X,5) </a:t>
            </a:r>
            <a:r>
              <a:rPr>
                <a:solidFill>
                  <a:schemeClr val="accent5"/>
                </a:solidFill>
              </a:rPr>
              <a:t>IOT.OUT TICK():</a:t>
            </a:r>
            <a:r>
              <a:t>END</a:t>
            </a:r>
          </a:p>
          <a:p>
            <a:pPr algn="l">
              <a:defRPr sz="30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53" name="ネットに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ネットに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スコアをおくろう</a:t>
            </a:r>
          </a:p>
        </p:txBody>
      </p:sp>
      <p:sp>
        <p:nvSpPr>
          <p:cNvPr id="1354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355" name="https://sabae.cc/sakura/ranking.html"/>
          <p:cNvSpPr txBox="1"/>
          <p:nvPr/>
        </p:nvSpPr>
        <p:spPr>
          <a:xfrm>
            <a:off x="226419" y="9149292"/>
            <a:ext cx="5270628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https://sabae.cc/sakura/ranking.html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IOT.OUT 10000"/>
          <p:cNvSpPr txBox="1"/>
          <p:nvPr/>
        </p:nvSpPr>
        <p:spPr>
          <a:xfrm>
            <a:off x="75670" y="3809999"/>
            <a:ext cx="127188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IOT.OUT 10000</a:t>
            </a:r>
          </a:p>
        </p:txBody>
      </p:sp>
      <p:sp>
        <p:nvSpPr>
          <p:cNvPr id="1358" name="チート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チート</a:t>
            </a:r>
          </a:p>
        </p:txBody>
      </p:sp>
      <p:sp>
        <p:nvSpPr>
          <p:cNvPr id="1359" name="エンター、F5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エンター、F5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934" y="5004726"/>
            <a:ext cx="4494412" cy="4494412"/>
          </a:xfrm>
          <a:prstGeom prst="rect">
            <a:avLst/>
          </a:prstGeom>
          <a:ln w="12700">
            <a:miter lim="400000"/>
          </a:ln>
        </p:spPr>
      </p:pic>
      <p:sp>
        <p:nvSpPr>
          <p:cNvPr id="1362" name="LIST 36…"/>
          <p:cNvSpPr txBox="1"/>
          <p:nvPr/>
        </p:nvSpPr>
        <p:spPr>
          <a:xfrm>
            <a:off x="142974" y="2810933"/>
            <a:ext cx="1271885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LIST 36</a:t>
            </a:r>
          </a:p>
          <a:p>
            <a:pPr algn="l">
              <a:defRPr sz="32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36 X=X-BTN(28)+BTN(29)</a:t>
            </a:r>
            <a:r>
              <a:rPr>
                <a:solidFill>
                  <a:schemeClr val="accent5"/>
                </a:solidFill>
              </a:rPr>
              <a:t>+IOT.IN()</a:t>
            </a:r>
          </a:p>
          <a:p>
            <a:pPr algn="l">
              <a:defRPr sz="3200">
                <a:latin typeface="IchigoJam 1.4"/>
                <a:ea typeface="IchigoJam 1.4"/>
                <a:cs typeface="IchigoJam 1.4"/>
                <a:sym typeface="IchigoJam 1.4"/>
              </a:defRPr>
            </a:pPr>
            <a:r>
              <a:t>RUN</a:t>
            </a:r>
          </a:p>
        </p:txBody>
      </p:sp>
      <p:sp>
        <p:nvSpPr>
          <p:cNvPr id="1363" name="スマホからも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スマホからも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うごく！？</a:t>
            </a:r>
          </a:p>
        </p:txBody>
      </p:sp>
      <p:sp>
        <p:nvSpPr>
          <p:cNvPr id="1364" name="IoTの「I」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IoTの「I」</a:t>
            </a:r>
          </a:p>
        </p:txBody>
      </p:sp>
      <p:sp>
        <p:nvSpPr>
          <p:cNvPr id="1365" name="https://sabae.cc/sakura/"/>
          <p:cNvSpPr txBox="1"/>
          <p:nvPr/>
        </p:nvSpPr>
        <p:spPr>
          <a:xfrm>
            <a:off x="328695" y="90815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インターネットは…"/>
          <p:cNvSpPr txBox="1"/>
          <p:nvPr>
            <p:ph type="title"/>
          </p:nvPr>
        </p:nvSpPr>
        <p:spPr>
          <a:xfrm>
            <a:off x="132258" y="619157"/>
            <a:ext cx="12740284" cy="4857686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インターネットは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コンピュータが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たくさんつながったもの</a:t>
            </a:r>
          </a:p>
        </p:txBody>
      </p:sp>
      <p:pic>
        <p:nvPicPr>
          <p:cNvPr id="1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333" y="6998406"/>
            <a:ext cx="2665175" cy="249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466" y="6595533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866" y="6129866"/>
            <a:ext cx="2667001" cy="248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2466" y="5664200"/>
            <a:ext cx="2667001" cy="248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2" name="100おく台くらい -&gt; 1ちょう台"/>
          <p:cNvSpPr txBox="1"/>
          <p:nvPr/>
        </p:nvSpPr>
        <p:spPr>
          <a:xfrm>
            <a:off x="4961963" y="8751392"/>
            <a:ext cx="8240779" cy="9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100おく台くらい -&gt; 1ちょう台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オリジナル…"/>
          <p:cNvSpPr txBox="1"/>
          <p:nvPr>
            <p:ph type="title"/>
          </p:nvPr>
        </p:nvSpPr>
        <p:spPr>
          <a:xfrm>
            <a:off x="132159" y="2311730"/>
            <a:ext cx="12740482" cy="2958770"/>
          </a:xfrm>
          <a:prstGeom prst="rect">
            <a:avLst/>
          </a:prstGeom>
        </p:spPr>
        <p:txBody>
          <a:bodyPr/>
          <a:lstStyle/>
          <a:p>
            <a:pPr/>
            <a:r>
              <a:t>オリジナル</a:t>
            </a:r>
          </a:p>
          <a:p>
            <a:pPr/>
            <a:r>
              <a:t>IoTデバイスをつくろう</a:t>
            </a:r>
          </a:p>
        </p:txBody>
      </p:sp>
      <p:pic>
        <p:nvPicPr>
          <p:cNvPr id="1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IoTとは…"/>
          <p:cNvSpPr txBox="1"/>
          <p:nvPr>
            <p:ph type="title"/>
          </p:nvPr>
        </p:nvSpPr>
        <p:spPr>
          <a:xfrm>
            <a:off x="132258" y="220133"/>
            <a:ext cx="12740284" cy="2607734"/>
          </a:xfrm>
          <a:prstGeom prst="rect">
            <a:avLst/>
          </a:prstGeom>
        </p:spPr>
        <p:txBody>
          <a:bodyPr/>
          <a:lstStyle/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IoTとは</a:t>
            </a:r>
          </a:p>
          <a:p>
            <a:pPr>
              <a:defRPr sz="6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ネットにつながったロボット</a:t>
            </a:r>
          </a:p>
        </p:txBody>
      </p:sp>
      <p:pic>
        <p:nvPicPr>
          <p:cNvPr id="1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01" y="-113595"/>
            <a:ext cx="1897274" cy="1777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79" name="Table"/>
          <p:cNvGraphicFramePr/>
          <p:nvPr/>
        </p:nvGraphicFramePr>
        <p:xfrm>
          <a:off x="982133" y="3471333"/>
          <a:ext cx="11380391" cy="59857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793463"/>
                <a:gridCol w="3793463"/>
                <a:gridCol w="3793463"/>
              </a:tblGrid>
              <a:tr h="1197147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しげき （INPUT）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コンピューター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アクション (OUTPUT)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暑さ（温度センサー）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うで（サーボ）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感触（ボタン）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プログラミング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かお（画面）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明るさ（光センサー）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こえ（音）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9714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olidFill>
                            <a:srgbClr val="FFFFFF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ネット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80" name="Line"/>
          <p:cNvSpPr/>
          <p:nvPr/>
        </p:nvSpPr>
        <p:spPr>
          <a:xfrm>
            <a:off x="2413000" y="2954866"/>
            <a:ext cx="8178801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IoTのはつめいの仕方"/>
          <p:cNvSpPr txBox="1"/>
          <p:nvPr>
            <p:ph type="title"/>
          </p:nvPr>
        </p:nvSpPr>
        <p:spPr>
          <a:xfrm>
            <a:off x="132159" y="639233"/>
            <a:ext cx="12740481" cy="2159001"/>
          </a:xfrm>
          <a:prstGeom prst="rect">
            <a:avLst/>
          </a:prstGeom>
        </p:spPr>
        <p:txBody>
          <a:bodyPr/>
          <a:lstStyle/>
          <a:p>
            <a:pPr/>
            <a:r>
              <a:t>IoTのはつめいの仕方</a:t>
            </a:r>
          </a:p>
        </p:txBody>
      </p:sp>
      <p:pic>
        <p:nvPicPr>
          <p:cNvPr id="1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531" y="7101244"/>
            <a:ext cx="2953944" cy="2766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84" name="こまった…"/>
          <p:cNvSpPr txBox="1"/>
          <p:nvPr/>
        </p:nvSpPr>
        <p:spPr>
          <a:xfrm>
            <a:off x="132159" y="3306233"/>
            <a:ext cx="12740482" cy="5401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こまった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こんなのがあるといいかな？</a:t>
            </a: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432308">
              <a:defRPr sz="59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つくってみよう</a:t>
            </a:r>
          </a:p>
        </p:txBody>
      </p:sp>
      <p:sp>
        <p:nvSpPr>
          <p:cNvPr id="1385" name="Arrow"/>
          <p:cNvSpPr/>
          <p:nvPr/>
        </p:nvSpPr>
        <p:spPr>
          <a:xfrm rot="5400000">
            <a:off x="6055386" y="4429786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86" name="Arrow"/>
          <p:cNvSpPr/>
          <p:nvPr/>
        </p:nvSpPr>
        <p:spPr>
          <a:xfrm rot="5400000">
            <a:off x="6055386" y="6673453"/>
            <a:ext cx="894028" cy="894028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-8467" y="-553707"/>
            <a:ext cx="13021735" cy="87790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6494671" y="4758001"/>
            <a:ext cx="6839591" cy="395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560952" y="4758001"/>
            <a:ext cx="7243304" cy="39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IoTプログラミング…"/>
          <p:cNvSpPr txBox="1"/>
          <p:nvPr>
            <p:ph type="title"/>
          </p:nvPr>
        </p:nvSpPr>
        <p:spPr>
          <a:xfrm>
            <a:off x="-66079" y="105469"/>
            <a:ext cx="13136958" cy="4344128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IoTプログラミング</a:t>
            </a:r>
          </a:p>
          <a:p>
            <a:pPr>
              <a:defRPr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はじめのいっぽ</a:t>
            </a:r>
          </a:p>
          <a:p>
            <a:pPr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with IchigoJam x sakura.io</a:t>
            </a: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3985" y="9118346"/>
            <a:ext cx="1571060" cy="5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http://ichigojam.net/"/>
          <p:cNvSpPr txBox="1"/>
          <p:nvPr/>
        </p:nvSpPr>
        <p:spPr>
          <a:xfrm>
            <a:off x="7044181" y="9138890"/>
            <a:ext cx="402183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http://ichigojam.net/</a:t>
            </a:r>
          </a:p>
        </p:txBody>
      </p:sp>
      <p:sp>
        <p:nvSpPr>
          <p:cNvPr id="308" name="このプレゼンテーションはオープンデータです"/>
          <p:cNvSpPr txBox="1"/>
          <p:nvPr/>
        </p:nvSpPr>
        <p:spPr>
          <a:xfrm>
            <a:off x="119295" y="9176990"/>
            <a:ext cx="64754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このプレゼンテーションはオープンデータです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IoTの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IoTのサンプル</a:t>
            </a:r>
          </a:p>
        </p:txBody>
      </p:sp>
      <p:pic>
        <p:nvPicPr>
          <p:cNvPr id="13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90"/>
          <a:stretch>
            <a:fillRect/>
          </a:stretch>
        </p:blipFill>
        <p:spPr>
          <a:xfrm>
            <a:off x="0" y="1594643"/>
            <a:ext cx="13004801" cy="674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392" name="→ ねこがトイレにいくと通知、統計とれば病気予測も！…"/>
          <p:cNvSpPr txBox="1"/>
          <p:nvPr>
            <p:ph type="title"/>
          </p:nvPr>
        </p:nvSpPr>
        <p:spPr>
          <a:xfrm>
            <a:off x="132258" y="8494613"/>
            <a:ext cx="12740284" cy="1215563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→ ねこがトイレにいくと通知、統計とれば病気予測も！</a:t>
            </a:r>
          </a:p>
          <a:p>
            <a:pPr defTabSz="566674">
              <a:defRPr sz="291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http://fukuno.jig.jp/1518</a:t>
            </a:r>
          </a:p>
        </p:txBody>
      </p:sp>
      <p:sp>
        <p:nvSpPr>
          <p:cNvPr id="1393" name="ねこ健康、ネコトイレIoT"/>
          <p:cNvSpPr txBox="1"/>
          <p:nvPr/>
        </p:nvSpPr>
        <p:spPr>
          <a:xfrm>
            <a:off x="132258" y="-156072"/>
            <a:ext cx="12740284" cy="183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ねこ健康、ネコトイレIoT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1377"/>
            <a:ext cx="9551810" cy="542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78" y="5356620"/>
            <a:ext cx="8319719" cy="4637221"/>
          </a:xfrm>
          <a:prstGeom prst="rect">
            <a:avLst/>
          </a:prstGeom>
          <a:ln w="12700">
            <a:miter lim="400000"/>
          </a:ln>
        </p:spPr>
      </p:pic>
      <p:sp>
        <p:nvSpPr>
          <p:cNvPr id="1397" name="見回りいらず…"/>
          <p:cNvSpPr txBox="1"/>
          <p:nvPr/>
        </p:nvSpPr>
        <p:spPr>
          <a:xfrm>
            <a:off x="664739" y="6989431"/>
            <a:ext cx="3564256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見回りいらず</a:t>
            </a:r>
          </a:p>
          <a:p>
            <a:pPr>
              <a:defRPr sz="5000"/>
            </a:pPr>
            <a:r>
              <a:t>イノシシIoT</a:t>
            </a:r>
          </a:p>
        </p:txBody>
      </p:sp>
      <p:sp>
        <p:nvSpPr>
          <p:cNvPr id="1398" name="NHK…"/>
          <p:cNvSpPr txBox="1"/>
          <p:nvPr/>
        </p:nvSpPr>
        <p:spPr>
          <a:xfrm>
            <a:off x="9298593" y="1343393"/>
            <a:ext cx="39241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NHK</a:t>
            </a:r>
          </a:p>
          <a:p>
            <a:pPr/>
            <a:r>
              <a:t>おはよう日本</a:t>
            </a:r>
          </a:p>
          <a:p>
            <a:pPr/>
            <a:r>
              <a:t>（東海北陸地区）</a:t>
            </a:r>
          </a:p>
          <a:p>
            <a:pPr/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0184" y="2161140"/>
            <a:ext cx="11493227" cy="489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IoT x 火災報知器 by 創電"/>
          <p:cNvSpPr txBox="1"/>
          <p:nvPr/>
        </p:nvSpPr>
        <p:spPr>
          <a:xfrm>
            <a:off x="1293050" y="436033"/>
            <a:ext cx="104187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000"/>
            </a:lvl1pPr>
          </a:lstStyle>
          <a:p>
            <a:pPr/>
            <a:r>
              <a:t>IoT x 火災報知器 by 創電</a:t>
            </a:r>
          </a:p>
        </p:txBody>
      </p:sp>
      <p:pic>
        <p:nvPicPr>
          <p:cNvPr id="14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530" y="6544795"/>
            <a:ext cx="6150386" cy="3410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3" name="Hana道場生まれの…"/>
          <p:cNvSpPr txBox="1"/>
          <p:nvPr/>
        </p:nvSpPr>
        <p:spPr>
          <a:xfrm>
            <a:off x="6452094" y="7839075"/>
            <a:ext cx="6385723" cy="1543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/>
            </a:pPr>
            <a:r>
              <a:t>Hana道場生まれの</a:t>
            </a:r>
          </a:p>
          <a:p>
            <a:pPr algn="l">
              <a:defRPr sz="4500"/>
            </a:pPr>
            <a:r>
              <a:t>オープンイノベーション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325" y="-206016"/>
            <a:ext cx="11466150" cy="8335839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バス x IoT x オープンデータ…"/>
          <p:cNvSpPr txBox="1"/>
          <p:nvPr/>
        </p:nvSpPr>
        <p:spPr>
          <a:xfrm>
            <a:off x="783285" y="8420100"/>
            <a:ext cx="1143823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バス x IoT x オープンデータ</a:t>
            </a:r>
          </a:p>
          <a:p>
            <a:pPr/>
            <a:r>
              <a:t>乗換案内が遅れも加味した乗換案内の実現 Google連携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プログラムサンプル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プログラムサンプル</a:t>
            </a:r>
          </a:p>
        </p:txBody>
      </p:sp>
      <p:pic>
        <p:nvPicPr>
          <p:cNvPr id="1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7762" b="0"/>
          <a:stretch>
            <a:fillRect/>
          </a:stretch>
        </p:blipFill>
        <p:spPr>
          <a:xfrm>
            <a:off x="3422980" y="-117487"/>
            <a:ext cx="4618212" cy="5670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13" name="1 IF BTN() ?1:IOT.OUT1:WAIT120…"/>
          <p:cNvSpPr txBox="1"/>
          <p:nvPr/>
        </p:nvSpPr>
        <p:spPr>
          <a:xfrm>
            <a:off x="271991" y="6130200"/>
            <a:ext cx="12731751" cy="343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IF BTN() ?1:IOT.OUT1:WAIT120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GOTO1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IF BTN()=0 CONT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IOT.OUT 1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IF BTN() CONT</a:t>
            </a:r>
          </a:p>
          <a:p>
            <a:pPr algn="l">
              <a:lnSpc>
                <a:spcPct val="120000"/>
              </a:lnSpc>
              <a:defRPr sz="32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 GOTO 1</a:t>
            </a:r>
          </a:p>
        </p:txBody>
      </p:sp>
      <p:sp>
        <p:nvSpPr>
          <p:cNvPr id="1414" name="せっしょくセンサー"/>
          <p:cNvSpPr txBox="1"/>
          <p:nvPr>
            <p:ph type="title"/>
          </p:nvPr>
        </p:nvSpPr>
        <p:spPr>
          <a:xfrm>
            <a:off x="1405466" y="-1270000"/>
            <a:ext cx="10464801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せっしょくセンサー</a:t>
            </a:r>
          </a:p>
        </p:txBody>
      </p:sp>
      <p:sp>
        <p:nvSpPr>
          <p:cNvPr id="1415" name="https://sabae.cc/sakura/"/>
          <p:cNvSpPr txBox="1"/>
          <p:nvPr/>
        </p:nvSpPr>
        <p:spPr>
          <a:xfrm>
            <a:off x="8219628" y="4255529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416" name="Line"/>
          <p:cNvSpPr/>
          <p:nvPr/>
        </p:nvSpPr>
        <p:spPr>
          <a:xfrm>
            <a:off x="2510595" y="472343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17" name="Rectangle"/>
          <p:cNvSpPr/>
          <p:nvPr/>
        </p:nvSpPr>
        <p:spPr>
          <a:xfrm>
            <a:off x="2327180" y="456055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420" name="Group"/>
          <p:cNvGrpSpPr/>
          <p:nvPr/>
        </p:nvGrpSpPr>
        <p:grpSpPr>
          <a:xfrm rot="13873218">
            <a:off x="312446" y="3811079"/>
            <a:ext cx="1087976" cy="325770"/>
            <a:chOff x="0" y="0"/>
            <a:chExt cx="1087975" cy="325768"/>
          </a:xfrm>
        </p:grpSpPr>
        <p:sp>
          <p:nvSpPr>
            <p:cNvPr id="1418" name="Rectangle"/>
            <p:cNvSpPr/>
            <p:nvPr/>
          </p:nvSpPr>
          <p:spPr>
            <a:xfrm>
              <a:off x="0" y="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9" name="Line"/>
            <p:cNvSpPr/>
            <p:nvPr/>
          </p:nvSpPr>
          <p:spPr>
            <a:xfrm>
              <a:off x="449262" y="162883"/>
              <a:ext cx="638714" cy="1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34" name="Connection Line"/>
          <p:cNvSpPr/>
          <p:nvPr/>
        </p:nvSpPr>
        <p:spPr>
          <a:xfrm>
            <a:off x="1086748" y="2917420"/>
            <a:ext cx="1350430" cy="282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11" fill="norm" stroke="1" extrusionOk="0">
                <a:moveTo>
                  <a:pt x="0" y="0"/>
                </a:moveTo>
                <a:cubicBezTo>
                  <a:pt x="6705" y="18995"/>
                  <a:pt x="13905" y="21600"/>
                  <a:pt x="21600" y="7816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22" name="Line"/>
          <p:cNvSpPr/>
          <p:nvPr/>
        </p:nvSpPr>
        <p:spPr>
          <a:xfrm>
            <a:off x="2620593" y="2896176"/>
            <a:ext cx="638714" cy="1"/>
          </a:xfrm>
          <a:prstGeom prst="line">
            <a:avLst/>
          </a:prstGeom>
          <a:ln w="762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425" name="Group"/>
          <p:cNvGrpSpPr/>
          <p:nvPr/>
        </p:nvGrpSpPr>
        <p:grpSpPr>
          <a:xfrm rot="685569">
            <a:off x="248100" y="2227499"/>
            <a:ext cx="1004865" cy="722394"/>
            <a:chOff x="0" y="0"/>
            <a:chExt cx="1004864" cy="722393"/>
          </a:xfrm>
        </p:grpSpPr>
        <p:sp>
          <p:nvSpPr>
            <p:cNvPr id="1423" name="Rectangle"/>
            <p:cNvSpPr/>
            <p:nvPr/>
          </p:nvSpPr>
          <p:spPr>
            <a:xfrm rot="12751864">
              <a:off x="501730" y="300940"/>
              <a:ext cx="450917" cy="32576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24" name="Line"/>
            <p:cNvSpPr/>
            <p:nvPr/>
          </p:nvSpPr>
          <p:spPr>
            <a:xfrm flipH="1" flipV="1">
              <a:off x="0" y="0"/>
              <a:ext cx="538499" cy="343473"/>
            </a:xfrm>
            <a:prstGeom prst="line">
              <a:avLst/>
            </a:prstGeom>
            <a:noFill/>
            <a:ln w="762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26" name="Rectangle"/>
          <p:cNvSpPr/>
          <p:nvPr/>
        </p:nvSpPr>
        <p:spPr>
          <a:xfrm>
            <a:off x="2437178" y="2758692"/>
            <a:ext cx="450917" cy="3257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35" name="Connection Line"/>
          <p:cNvSpPr/>
          <p:nvPr/>
        </p:nvSpPr>
        <p:spPr>
          <a:xfrm>
            <a:off x="1163751" y="4424867"/>
            <a:ext cx="1163430" cy="521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90" fill="norm" stroke="1" extrusionOk="0">
                <a:moveTo>
                  <a:pt x="0" y="0"/>
                </a:moveTo>
                <a:cubicBezTo>
                  <a:pt x="7209" y="16522"/>
                  <a:pt x="14409" y="21600"/>
                  <a:pt x="21600" y="15235"/>
                </a:cubicBezTo>
              </a:path>
            </a:pathLst>
          </a:custGeom>
          <a:ln w="762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428" name="BTN"/>
          <p:cNvSpPr txBox="1"/>
          <p:nvPr/>
        </p:nvSpPr>
        <p:spPr>
          <a:xfrm>
            <a:off x="2088770" y="3899188"/>
            <a:ext cx="9277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BTN</a:t>
            </a:r>
          </a:p>
        </p:txBody>
      </p:sp>
      <p:sp>
        <p:nvSpPr>
          <p:cNvPr id="1429" name="GND"/>
          <p:cNvSpPr txBox="1"/>
          <p:nvPr/>
        </p:nvSpPr>
        <p:spPr>
          <a:xfrm>
            <a:off x="2170003" y="3163840"/>
            <a:ext cx="98526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GND</a:t>
            </a:r>
          </a:p>
        </p:txBody>
      </p:sp>
      <p:sp>
        <p:nvSpPr>
          <p:cNvPr id="1430" name="CN4"/>
          <p:cNvSpPr txBox="1"/>
          <p:nvPr/>
        </p:nvSpPr>
        <p:spPr>
          <a:xfrm>
            <a:off x="3356569" y="5612005"/>
            <a:ext cx="949072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CN4</a:t>
            </a:r>
          </a:p>
        </p:txBody>
      </p:sp>
      <p:sp>
        <p:nvSpPr>
          <p:cNvPr id="1431" name="CN4の…"/>
          <p:cNvSpPr txBox="1"/>
          <p:nvPr/>
        </p:nvSpPr>
        <p:spPr>
          <a:xfrm>
            <a:off x="406240" y="882"/>
            <a:ext cx="2777491" cy="219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CN4の</a:t>
            </a:r>
          </a:p>
          <a:p>
            <a:pPr>
              <a:defRPr sz="3000"/>
            </a:pPr>
            <a:r>
              <a:t>一番下と</a:t>
            </a:r>
          </a:p>
          <a:p>
            <a:pPr>
              <a:defRPr sz="3000"/>
            </a:pPr>
            <a:r>
              <a:t>下から7番目に</a:t>
            </a:r>
          </a:p>
          <a:p>
            <a:pPr>
              <a:defRPr sz="3000"/>
            </a:pPr>
            <a:r>
              <a:t>ジャンパー線</a:t>
            </a:r>
          </a:p>
        </p:txBody>
      </p:sp>
      <p:sp>
        <p:nvSpPr>
          <p:cNvPr id="1432" name="ふたつの先端を接触させると…"/>
          <p:cNvSpPr txBox="1"/>
          <p:nvPr/>
        </p:nvSpPr>
        <p:spPr>
          <a:xfrm>
            <a:off x="7555866" y="8114845"/>
            <a:ext cx="5182744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ふたつの先端を接触させると</a:t>
            </a:r>
          </a:p>
          <a:p>
            <a:pPr>
              <a:defRPr sz="3000"/>
            </a:pPr>
            <a:r>
              <a:t>ネットに1を送信</a:t>
            </a:r>
          </a:p>
        </p:txBody>
      </p:sp>
      <p:pic>
        <p:nvPicPr>
          <p:cNvPr id="14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1867" y="-125424"/>
            <a:ext cx="4494412" cy="4494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NEW…"/>
          <p:cNvSpPr txBox="1"/>
          <p:nvPr/>
        </p:nvSpPr>
        <p:spPr>
          <a:xfrm>
            <a:off x="445558" y="6247175"/>
            <a:ext cx="12731751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  <p:sp>
        <p:nvSpPr>
          <p:cNvPr id="1438" name="おんどセンサーをつなごう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おんどセンサーをつなごう</a:t>
            </a:r>
          </a:p>
        </p:txBody>
      </p:sp>
      <p:pic>
        <p:nvPicPr>
          <p:cNvPr id="1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40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47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41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2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3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4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5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6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53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48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9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0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1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2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54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55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56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57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58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59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60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61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10 OUT8,0:OUT11,1…"/>
          <p:cNvSpPr txBox="1"/>
          <p:nvPr/>
        </p:nvSpPr>
        <p:spPr>
          <a:xfrm>
            <a:off x="445558" y="6247175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25 LED A&gt;190</a:t>
            </a:r>
          </a:p>
        </p:txBody>
      </p:sp>
      <p:sp>
        <p:nvSpPr>
          <p:cNvPr id="1464" name="あついところチェッカ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あついところチェッカー</a:t>
            </a:r>
          </a:p>
        </p:txBody>
      </p:sp>
      <p:pic>
        <p:nvPicPr>
          <p:cNvPr id="1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73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67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8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9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0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1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2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479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474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5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6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7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8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480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481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482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483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484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485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486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487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10 OUT8,0:OUT11,1…"/>
          <p:cNvSpPr txBox="1"/>
          <p:nvPr/>
        </p:nvSpPr>
        <p:spPr>
          <a:xfrm>
            <a:off x="445558" y="6128271"/>
            <a:ext cx="1273175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OUT8,0:OUT11,1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A=ANA(2):?A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WAIT30:GOTO20</a:t>
            </a:r>
          </a:p>
          <a:p>
            <a:pPr algn="l">
              <a:lnSpc>
                <a:spcPct val="12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br/>
            <a:r>
              <a:rPr>
                <a:solidFill>
                  <a:schemeClr val="accent5"/>
                </a:solidFill>
              </a:rPr>
              <a:t>26 IOT.OUT A</a:t>
            </a:r>
          </a:p>
        </p:txBody>
      </p:sp>
      <p:sp>
        <p:nvSpPr>
          <p:cNvPr id="1490" name="IoTおんどセンサー"/>
          <p:cNvSpPr txBox="1"/>
          <p:nvPr>
            <p:ph type="title"/>
          </p:nvPr>
        </p:nvSpPr>
        <p:spPr>
          <a:xfrm>
            <a:off x="1270000" y="50800"/>
            <a:ext cx="10464800" cy="110106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IoTおんどセンサー</a:t>
            </a:r>
          </a:p>
        </p:txBody>
      </p:sp>
      <p:pic>
        <p:nvPicPr>
          <p:cNvPr id="14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4901" t="20195" r="0" b="43509"/>
          <a:stretch>
            <a:fillRect/>
          </a:stretch>
        </p:blipFill>
        <p:spPr>
          <a:xfrm>
            <a:off x="10573847" y="2062321"/>
            <a:ext cx="11123816" cy="3755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92" name="たいらなほうを上"/>
          <p:cNvSpPr txBox="1"/>
          <p:nvPr/>
        </p:nvSpPr>
        <p:spPr>
          <a:xfrm>
            <a:off x="3517641" y="2227959"/>
            <a:ext cx="3162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たいらなほうを上</a:t>
            </a:r>
          </a:p>
        </p:txBody>
      </p:sp>
      <p:grpSp>
        <p:nvGrpSpPr>
          <p:cNvPr id="1499" name="Group"/>
          <p:cNvGrpSpPr/>
          <p:nvPr/>
        </p:nvGrpSpPr>
        <p:grpSpPr>
          <a:xfrm>
            <a:off x="4365955" y="2959096"/>
            <a:ext cx="4890956" cy="1662666"/>
            <a:chOff x="0" y="0"/>
            <a:chExt cx="4890955" cy="1662665"/>
          </a:xfrm>
        </p:grpSpPr>
        <p:sp>
          <p:nvSpPr>
            <p:cNvPr id="1493" name="Rectangle"/>
            <p:cNvSpPr/>
            <p:nvPr/>
          </p:nvSpPr>
          <p:spPr>
            <a:xfrm flipH="1" rot="16200000">
              <a:off x="3356545" y="-657006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4" name="Oval"/>
            <p:cNvSpPr/>
            <p:nvPr/>
          </p:nvSpPr>
          <p:spPr>
            <a:xfrm flipH="1" rot="16200000">
              <a:off x="-391187" y="391186"/>
              <a:ext cx="1565498" cy="783125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5" name="Rectangle"/>
            <p:cNvSpPr/>
            <p:nvPr/>
          </p:nvSpPr>
          <p:spPr>
            <a:xfrm flipH="1" rot="16200000">
              <a:off x="3356545" y="-1055601"/>
              <a:ext cx="189313" cy="287950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6" name="Rectangle"/>
            <p:cNvSpPr/>
            <p:nvPr/>
          </p:nvSpPr>
          <p:spPr>
            <a:xfrm flipH="1" rot="17040000">
              <a:off x="2718906" y="556641"/>
              <a:ext cx="185693" cy="163607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7" name="Rectangle"/>
            <p:cNvSpPr/>
            <p:nvPr/>
          </p:nvSpPr>
          <p:spPr>
            <a:xfrm flipH="1" rot="16200000">
              <a:off x="4097065" y="861834"/>
              <a:ext cx="174601" cy="139401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8" name="Rectangle"/>
            <p:cNvSpPr/>
            <p:nvPr/>
          </p:nvSpPr>
          <p:spPr>
            <a:xfrm flipH="1" rot="16200000">
              <a:off x="563156" y="-118602"/>
              <a:ext cx="1565497" cy="18027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05" name="Group"/>
          <p:cNvGrpSpPr/>
          <p:nvPr/>
        </p:nvGrpSpPr>
        <p:grpSpPr>
          <a:xfrm>
            <a:off x="895521" y="2377156"/>
            <a:ext cx="964341" cy="3012812"/>
            <a:chOff x="0" y="0"/>
            <a:chExt cx="964340" cy="3012811"/>
          </a:xfrm>
        </p:grpSpPr>
        <p:sp>
          <p:nvSpPr>
            <p:cNvPr id="1500" name="Rectangle"/>
            <p:cNvSpPr/>
            <p:nvPr/>
          </p:nvSpPr>
          <p:spPr>
            <a:xfrm flipH="1">
              <a:off x="423862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1" name="Oval"/>
            <p:cNvSpPr/>
            <p:nvPr/>
          </p:nvSpPr>
          <p:spPr>
            <a:xfrm flipH="1">
              <a:off x="0" y="0"/>
              <a:ext cx="964341" cy="482402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2" name="Rectangle"/>
            <p:cNvSpPr/>
            <p:nvPr/>
          </p:nvSpPr>
          <p:spPr>
            <a:xfrm flipH="1">
              <a:off x="669395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3" name="Rectangle"/>
            <p:cNvSpPr/>
            <p:nvPr/>
          </p:nvSpPr>
          <p:spPr>
            <a:xfrm flipH="1">
              <a:off x="178329" y="1239044"/>
              <a:ext cx="116616" cy="1773768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4" name="Rectangle"/>
            <p:cNvSpPr/>
            <p:nvPr/>
          </p:nvSpPr>
          <p:spPr>
            <a:xfrm flipH="1">
              <a:off x="0" y="273844"/>
              <a:ext cx="964341" cy="11104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06" name="いちばん下、すこしまげる"/>
          <p:cNvSpPr txBox="1"/>
          <p:nvPr/>
        </p:nvSpPr>
        <p:spPr>
          <a:xfrm>
            <a:off x="3322907" y="4819789"/>
            <a:ext cx="46863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いちばん下、すこしまげる</a:t>
            </a:r>
          </a:p>
        </p:txBody>
      </p:sp>
      <p:sp>
        <p:nvSpPr>
          <p:cNvPr id="1507" name="IN1"/>
          <p:cNvSpPr txBox="1"/>
          <p:nvPr/>
        </p:nvSpPr>
        <p:spPr>
          <a:xfrm>
            <a:off x="9295494" y="3125425"/>
            <a:ext cx="836677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IN1</a:t>
            </a:r>
          </a:p>
        </p:txBody>
      </p:sp>
      <p:sp>
        <p:nvSpPr>
          <p:cNvPr id="1508" name="IN2"/>
          <p:cNvSpPr txBox="1"/>
          <p:nvPr/>
        </p:nvSpPr>
        <p:spPr>
          <a:xfrm>
            <a:off x="9263617" y="3549128"/>
            <a:ext cx="9193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IN2</a:t>
            </a:r>
          </a:p>
        </p:txBody>
      </p:sp>
      <p:sp>
        <p:nvSpPr>
          <p:cNvPr id="1509" name="IN4"/>
          <p:cNvSpPr txBox="1"/>
          <p:nvPr/>
        </p:nvSpPr>
        <p:spPr>
          <a:xfrm>
            <a:off x="9281080" y="4340806"/>
            <a:ext cx="91630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IN4</a:t>
            </a:r>
          </a:p>
        </p:txBody>
      </p:sp>
      <p:sp>
        <p:nvSpPr>
          <p:cNvPr id="1510" name="CN4"/>
          <p:cNvSpPr txBox="1"/>
          <p:nvPr/>
        </p:nvSpPr>
        <p:spPr>
          <a:xfrm>
            <a:off x="10383297" y="1365792"/>
            <a:ext cx="98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CN4</a:t>
            </a:r>
          </a:p>
        </p:txBody>
      </p:sp>
      <p:sp>
        <p:nvSpPr>
          <p:cNvPr id="1511" name="MCP9700-A/TO…"/>
          <p:cNvSpPr txBox="1"/>
          <p:nvPr/>
        </p:nvSpPr>
        <p:spPr>
          <a:xfrm>
            <a:off x="86101" y="1286143"/>
            <a:ext cx="2659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MCP9700-A/TO</a:t>
            </a:r>
          </a:p>
          <a:p>
            <a:pPr>
              <a:defRPr sz="2400"/>
            </a:pPr>
            <a:r>
              <a:t>30円</a:t>
            </a:r>
          </a:p>
        </p:txBody>
      </p:sp>
      <p:sp>
        <p:nvSpPr>
          <p:cNvPr id="1512" name="(OUT8)"/>
          <p:cNvSpPr txBox="1"/>
          <p:nvPr/>
        </p:nvSpPr>
        <p:spPr>
          <a:xfrm>
            <a:off x="9266945" y="2846351"/>
            <a:ext cx="8429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(OUT8)</a:t>
            </a:r>
          </a:p>
        </p:txBody>
      </p:sp>
      <p:sp>
        <p:nvSpPr>
          <p:cNvPr id="1513" name="(OUT11)"/>
          <p:cNvSpPr txBox="1"/>
          <p:nvPr/>
        </p:nvSpPr>
        <p:spPr>
          <a:xfrm>
            <a:off x="9225593" y="4775200"/>
            <a:ext cx="976479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(OUT11)</a:t>
            </a:r>
          </a:p>
        </p:txBody>
      </p:sp>
      <p:pic>
        <p:nvPicPr>
          <p:cNvPr id="15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2549" y="5949227"/>
            <a:ext cx="3466581" cy="3466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温度センサー（精度が違う）…"/>
          <p:cNvSpPr txBox="1"/>
          <p:nvPr>
            <p:ph type="title"/>
          </p:nvPr>
        </p:nvSpPr>
        <p:spPr>
          <a:xfrm>
            <a:off x="1176608" y="401020"/>
            <a:ext cx="10651584" cy="3039188"/>
          </a:xfrm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温度センサー（精度が違う）</a:t>
            </a:r>
          </a:p>
          <a:p>
            <a:pPr defTabSz="461518">
              <a:defRPr sz="632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40円〜500円</a:t>
            </a:r>
          </a:p>
        </p:txBody>
      </p:sp>
      <p:pic>
        <p:nvPicPr>
          <p:cNvPr id="15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066" y="4330096"/>
            <a:ext cx="5267072" cy="39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1518" name="-40〜125℃ ±4℃…"/>
          <p:cNvSpPr txBox="1"/>
          <p:nvPr/>
        </p:nvSpPr>
        <p:spPr>
          <a:xfrm>
            <a:off x="1076346" y="8383815"/>
            <a:ext cx="409651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-40〜125℃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±4℃</a:t>
            </a:r>
          </a:p>
          <a:p>
            <a:pPr/>
            <a:r>
              <a:t>40円</a:t>
            </a:r>
          </a:p>
        </p:txBody>
      </p:sp>
      <p:pic>
        <p:nvPicPr>
          <p:cNvPr id="15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869" y="4270803"/>
            <a:ext cx="5425187" cy="4068891"/>
          </a:xfrm>
          <a:prstGeom prst="rect">
            <a:avLst/>
          </a:prstGeom>
          <a:ln w="12700">
            <a:miter lim="400000"/>
          </a:ln>
        </p:spPr>
      </p:pic>
      <p:sp>
        <p:nvSpPr>
          <p:cNvPr id="1520" name="-40〜105℃ ±0.5℃…"/>
          <p:cNvSpPr txBox="1"/>
          <p:nvPr/>
        </p:nvSpPr>
        <p:spPr>
          <a:xfrm>
            <a:off x="7433720" y="8383815"/>
            <a:ext cx="454548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-40〜105℃ 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±0.5℃</a:t>
            </a:r>
          </a:p>
          <a:p>
            <a:pPr/>
            <a:r>
              <a:t>500円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1 N=IOT.IN()…"/>
          <p:cNvSpPr txBox="1"/>
          <p:nvPr/>
        </p:nvSpPr>
        <p:spPr>
          <a:xfrm>
            <a:off x="168374" y="2377016"/>
            <a:ext cx="12718852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N=IOT.IN()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N ?N:LED N-1:BEEP N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 1</a:t>
            </a:r>
          </a:p>
        </p:txBody>
      </p:sp>
      <p:sp>
        <p:nvSpPr>
          <p:cNvPr id="1523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24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525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526" name="自分の番号を選択…"/>
          <p:cNvSpPr txBox="1"/>
          <p:nvPr/>
        </p:nvSpPr>
        <p:spPr>
          <a:xfrm>
            <a:off x="7433866" y="4793163"/>
            <a:ext cx="4347465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自分の番号を選択</a:t>
            </a:r>
          </a:p>
          <a:p>
            <a:pPr>
              <a:defRPr sz="4000"/>
            </a:pPr>
            <a:r>
              <a:t>2を送ると点灯</a:t>
            </a:r>
          </a:p>
          <a:p>
            <a:pPr>
              <a:defRPr sz="4000"/>
            </a:pPr>
            <a:r>
              <a:t>1を送ると消える</a:t>
            </a:r>
          </a:p>
        </p:txBody>
      </p:sp>
      <p:pic>
        <p:nvPicPr>
          <p:cNvPr id="15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3976130"/>
            <a:ext cx="4697971" cy="4697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NEW…"/>
          <p:cNvSpPr txBox="1"/>
          <p:nvPr/>
        </p:nvSpPr>
        <p:spPr>
          <a:xfrm>
            <a:off x="142974" y="1856368"/>
            <a:ext cx="12718852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N=IOT.IN()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IF N ?N:LED N-1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 10</a:t>
            </a:r>
          </a:p>
        </p:txBody>
      </p:sp>
      <p:sp>
        <p:nvSpPr>
          <p:cNvPr id="1530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31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532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533" name="自分の番号を選択…"/>
          <p:cNvSpPr txBox="1"/>
          <p:nvPr/>
        </p:nvSpPr>
        <p:spPr>
          <a:xfrm>
            <a:off x="7433866" y="4793163"/>
            <a:ext cx="4347465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自分の番号を選択</a:t>
            </a:r>
          </a:p>
          <a:p>
            <a:pPr>
              <a:defRPr sz="4000"/>
            </a:pPr>
            <a:r>
              <a:t>2を送ると点灯</a:t>
            </a:r>
          </a:p>
          <a:p>
            <a:pPr>
              <a:defRPr sz="4000"/>
            </a:pPr>
            <a:r>
              <a:t>1を送ると消える</a:t>
            </a:r>
          </a:p>
        </p:txBody>
      </p:sp>
      <p:pic>
        <p:nvPicPr>
          <p:cNvPr id="15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3976130"/>
            <a:ext cx="4697971" cy="4697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5292" r="0" b="39131"/>
          <a:stretch>
            <a:fillRect/>
          </a:stretch>
        </p:blipFill>
        <p:spPr>
          <a:xfrm>
            <a:off x="0" y="1598859"/>
            <a:ext cx="13004800" cy="4304410"/>
          </a:xfrm>
          <a:prstGeom prst="rect">
            <a:avLst/>
          </a:prstGeom>
          <a:ln w="12700">
            <a:miter lim="400000"/>
          </a:ln>
        </p:spPr>
      </p:pic>
      <p:sp>
        <p:nvSpPr>
          <p:cNvPr id="1537" name="サーボをうごかす"/>
          <p:cNvSpPr txBox="1"/>
          <p:nvPr/>
        </p:nvSpPr>
        <p:spPr>
          <a:xfrm>
            <a:off x="132258" y="-30196"/>
            <a:ext cx="12740284" cy="16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サーボをうごかす</a:t>
            </a:r>
          </a:p>
        </p:txBody>
      </p:sp>
      <p:sp>
        <p:nvSpPr>
          <p:cNvPr id="1538" name="NEW…"/>
          <p:cNvSpPr txBox="1"/>
          <p:nvPr>
            <p:ph type="title"/>
          </p:nvPr>
        </p:nvSpPr>
        <p:spPr>
          <a:xfrm>
            <a:off x="375278" y="5360491"/>
            <a:ext cx="12254244" cy="4857685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NEW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  <a:p>
            <a:pPr algn="l"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10 PWM 2,140:WAIT30…"/>
          <p:cNvSpPr txBox="1"/>
          <p:nvPr/>
        </p:nvSpPr>
        <p:spPr>
          <a:xfrm>
            <a:off x="142974" y="3860799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4500">
                <a:solidFill>
                  <a:schemeClr val="accent5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25 IF BTN()=0 CONT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</p:txBody>
      </p:sp>
      <p:sp>
        <p:nvSpPr>
          <p:cNvPr id="1541" name="ボタンを押すと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ボタンを押すと？</a:t>
            </a:r>
          </a:p>
        </p:txBody>
      </p:sp>
      <p:sp>
        <p:nvSpPr>
          <p:cNvPr id="1542" name="ボタンで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ボタンでサーボ</a:t>
            </a:r>
          </a:p>
        </p:txBody>
      </p:sp>
      <p:sp>
        <p:nvSpPr>
          <p:cNvPr id="1543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147" y="4839730"/>
            <a:ext cx="4697971" cy="4697970"/>
          </a:xfrm>
          <a:prstGeom prst="rect">
            <a:avLst/>
          </a:prstGeom>
          <a:ln w="12700">
            <a:miter lim="400000"/>
          </a:ln>
        </p:spPr>
      </p:pic>
      <p:sp>
        <p:nvSpPr>
          <p:cNvPr id="1546" name="10 PWM 2,140:WAIT30…"/>
          <p:cNvSpPr txBox="1"/>
          <p:nvPr/>
        </p:nvSpPr>
        <p:spPr>
          <a:xfrm>
            <a:off x="142974" y="2499835"/>
            <a:ext cx="1271885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10 PWM 2,140:WAIT30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PWM 2,70:WAIT30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25 IF </a:t>
            </a:r>
            <a:r>
              <a:rPr>
                <a:solidFill>
                  <a:schemeClr val="accent5"/>
                </a:solidFill>
              </a:rPr>
              <a:t>IOT.IN()</a:t>
            </a:r>
            <a:r>
              <a:t>=0 CONT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30 GOTO10</a:t>
            </a:r>
          </a:p>
        </p:txBody>
      </p:sp>
      <p:sp>
        <p:nvSpPr>
          <p:cNvPr id="1547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48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49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1 N=IOT.IN()…"/>
          <p:cNvSpPr txBox="1"/>
          <p:nvPr/>
        </p:nvSpPr>
        <p:spPr>
          <a:xfrm>
            <a:off x="142974" y="4146550"/>
            <a:ext cx="12718852" cy="181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N=IOT.IN()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N PWM2,N</a:t>
            </a:r>
          </a:p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 1</a:t>
            </a:r>
          </a:p>
        </p:txBody>
      </p:sp>
      <p:sp>
        <p:nvSpPr>
          <p:cNvPr id="1552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53" name="スマホ・ネットからサーボ"/>
          <p:cNvSpPr txBox="1"/>
          <p:nvPr/>
        </p:nvSpPr>
        <p:spPr>
          <a:xfrm>
            <a:off x="132258" y="322783"/>
            <a:ext cx="12740284" cy="1615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スマホ・ネットからサーボ</a:t>
            </a:r>
          </a:p>
        </p:txBody>
      </p:sp>
      <p:sp>
        <p:nvSpPr>
          <p:cNvPr id="1554" name="エンター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F5でためそう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BEEP"/>
          <p:cNvSpPr txBox="1"/>
          <p:nvPr/>
        </p:nvSpPr>
        <p:spPr>
          <a:xfrm>
            <a:off x="390525" y="501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</a:t>
            </a:r>
          </a:p>
        </p:txBody>
      </p:sp>
      <p:pic>
        <p:nvPicPr>
          <p:cNvPr id="1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558" name="おとでる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おとでる</a:t>
            </a:r>
          </a:p>
        </p:txBody>
      </p:sp>
      <p:sp>
        <p:nvSpPr>
          <p:cNvPr id="1559" name="BEEP 5"/>
          <p:cNvSpPr txBox="1"/>
          <p:nvPr/>
        </p:nvSpPr>
        <p:spPr>
          <a:xfrm>
            <a:off x="390525" y="20445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 5</a:t>
            </a:r>
          </a:p>
        </p:txBody>
      </p:sp>
      <p:sp>
        <p:nvSpPr>
          <p:cNvPr id="1560" name="BEEP 5,30"/>
          <p:cNvSpPr txBox="1"/>
          <p:nvPr/>
        </p:nvSpPr>
        <p:spPr>
          <a:xfrm>
            <a:off x="390525" y="34460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BEEP 5,30</a:t>
            </a:r>
          </a:p>
        </p:txBody>
      </p:sp>
      <p:sp>
        <p:nvSpPr>
          <p:cNvPr id="1561" name="BEEP {おとのたかさ｝{,おとのながさ｝…"/>
          <p:cNvSpPr txBox="1"/>
          <p:nvPr>
            <p:ph type="title"/>
          </p:nvPr>
        </p:nvSpPr>
        <p:spPr>
          <a:xfrm>
            <a:off x="332051" y="8009466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BEEP {おとのたかさ｝{,おとのながさ｝ </a:t>
            </a:r>
          </a:p>
          <a:p>
            <a:pPr algn="l" defTabSz="379729">
              <a:defRPr sz="32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PLAY“CDEFG”"/>
          <p:cNvSpPr txBox="1"/>
          <p:nvPr/>
        </p:nvSpPr>
        <p:spPr>
          <a:xfrm>
            <a:off x="390525" y="977734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PLAY“CDEFG”</a:t>
            </a:r>
          </a:p>
        </p:txBody>
      </p:sp>
      <p:sp>
        <p:nvSpPr>
          <p:cNvPr id="1564" name="PLAY“$CDE2”"/>
          <p:cNvSpPr txBox="1"/>
          <p:nvPr/>
        </p:nvSpPr>
        <p:spPr>
          <a:xfrm>
            <a:off x="390525" y="237927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PLAY“$CDE2”</a:t>
            </a:r>
          </a:p>
        </p:txBody>
      </p:sp>
      <p:sp>
        <p:nvSpPr>
          <p:cNvPr id="1565" name="PLAY“CDEFGAB&lt;C”"/>
          <p:cNvSpPr txBox="1"/>
          <p:nvPr/>
        </p:nvSpPr>
        <p:spPr>
          <a:xfrm>
            <a:off x="390525" y="3571658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PLAY“CDEFGAB&lt;C”</a:t>
            </a:r>
          </a:p>
        </p:txBody>
      </p:sp>
      <p:sp>
        <p:nvSpPr>
          <p:cNvPr id="1566" name="PLAY“T800$CEGR”"/>
          <p:cNvSpPr txBox="1"/>
          <p:nvPr/>
        </p:nvSpPr>
        <p:spPr>
          <a:xfrm>
            <a:off x="390525" y="486861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PLAY“T800$CEGR”</a:t>
            </a:r>
          </a:p>
        </p:txBody>
      </p:sp>
      <p:sp>
        <p:nvSpPr>
          <p:cNvPr id="1567" name="PLAY “{MML｝”…"/>
          <p:cNvSpPr txBox="1"/>
          <p:nvPr>
            <p:ph type="title"/>
          </p:nvPr>
        </p:nvSpPr>
        <p:spPr>
          <a:xfrm>
            <a:off x="281251" y="7203164"/>
            <a:ext cx="12223751" cy="18981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PLAY “{MML｝”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ミュージック・マクロ・ランゲージ（CDEFG＝ドレミファソ） </a:t>
            </a:r>
          </a:p>
          <a:p>
            <a:pPr algn="l" defTabSz="385572">
              <a:defRPr sz="3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くわしくは「IchigoJam BASICリファレンス」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1 PLAY“CDE2CDE2GEDCDED2”…"/>
          <p:cNvSpPr txBox="1"/>
          <p:nvPr/>
        </p:nvSpPr>
        <p:spPr>
          <a:xfrm>
            <a:off x="466725" y="2533484"/>
            <a:ext cx="13004800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PLAY“CDE2CDE2GEDCDED2”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SOUND() CONT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IF IOT.IN()=0 CONT</a:t>
            </a:r>
          </a:p>
          <a:p>
            <a: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 GOTO1</a:t>
            </a:r>
          </a:p>
        </p:txBody>
      </p:sp>
      <p:sp>
        <p:nvSpPr>
          <p:cNvPr id="1570" name="IoTアラーム!?"/>
          <p:cNvSpPr/>
          <p:nvPr/>
        </p:nvSpPr>
        <p:spPr>
          <a:xfrm>
            <a:off x="6582833" y="72619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IoTアラーム!?</a:t>
            </a:r>
          </a:p>
        </p:txBody>
      </p:sp>
      <p:sp>
        <p:nvSpPr>
          <p:cNvPr id="1571" name="SOUND() おとがなっているとき：１…"/>
          <p:cNvSpPr txBox="1"/>
          <p:nvPr>
            <p:ph type="title"/>
          </p:nvPr>
        </p:nvSpPr>
        <p:spPr>
          <a:xfrm>
            <a:off x="535251" y="5587999"/>
            <a:ext cx="9821583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SOUND() おとがなっているとき：１</a:t>
            </a:r>
          </a:p>
          <a:p>
            <a:pPr algn="l" defTabSz="426466">
              <a:defRPr sz="36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IOT.IN() データがきたら０いがい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IoT、どんどんふえる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IoT、どんどんふえる</a:t>
            </a:r>
          </a:p>
          <a:p>
            <a:pPr/>
            <a:r>
              <a:t>コンピューターとネット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1 N=IOT.IN()…"/>
          <p:cNvSpPr txBox="1"/>
          <p:nvPr/>
        </p:nvSpPr>
        <p:spPr>
          <a:xfrm>
            <a:off x="168374" y="1907116"/>
            <a:ext cx="12718852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N=IOT.IN()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IF N=1 LED1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IF N=2 PLAY”CDE”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4 IF N=3 BEEP 30,30</a:t>
            </a:r>
          </a:p>
          <a:p>
            <a:pPr algn="l"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5 GOTO 1</a:t>
            </a:r>
          </a:p>
        </p:txBody>
      </p:sp>
      <p:sp>
        <p:nvSpPr>
          <p:cNvPr id="1574" name="ネットからの受信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ネットからの受信</a:t>
            </a:r>
          </a:p>
        </p:txBody>
      </p:sp>
      <p:sp>
        <p:nvSpPr>
          <p:cNvPr id="1575" name="スマホからコントロール"/>
          <p:cNvSpPr txBox="1"/>
          <p:nvPr/>
        </p:nvSpPr>
        <p:spPr>
          <a:xfrm>
            <a:off x="132258" y="102649"/>
            <a:ext cx="12740284" cy="161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スマホからコントロール</a:t>
            </a:r>
          </a:p>
        </p:txBody>
      </p:sp>
      <p:sp>
        <p:nvSpPr>
          <p:cNvPr id="1576" name="https://sabae.cc/sakura/"/>
          <p:cNvSpPr txBox="1"/>
          <p:nvPr/>
        </p:nvSpPr>
        <p:spPr>
          <a:xfrm>
            <a:off x="450221" y="8971463"/>
            <a:ext cx="48188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https://sabae.cc/sakura/</a:t>
            </a:r>
          </a:p>
        </p:txBody>
      </p:sp>
      <p:sp>
        <p:nvSpPr>
          <p:cNvPr id="1577" name="スマホから送る番号によって…"/>
          <p:cNvSpPr txBox="1"/>
          <p:nvPr/>
        </p:nvSpPr>
        <p:spPr>
          <a:xfrm>
            <a:off x="5688886" y="5067300"/>
            <a:ext cx="6872225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スマホから送る番号によって</a:t>
            </a:r>
          </a:p>
          <a:p>
            <a:pPr>
              <a:defRPr sz="4000"/>
            </a:pPr>
            <a:r>
              <a:t>やることをいろいろかえる</a:t>
            </a:r>
          </a:p>
        </p:txBody>
      </p:sp>
      <p:pic>
        <p:nvPicPr>
          <p:cNvPr id="15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680" y="5075010"/>
            <a:ext cx="3599090" cy="3599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じゃーん…"/>
          <p:cNvSpPr txBox="1"/>
          <p:nvPr>
            <p:ph type="title"/>
          </p:nvPr>
        </p:nvSpPr>
        <p:spPr>
          <a:xfrm>
            <a:off x="132159" y="1794271"/>
            <a:ext cx="12740482" cy="3476230"/>
          </a:xfrm>
          <a:prstGeom prst="rect">
            <a:avLst/>
          </a:prstGeom>
        </p:spPr>
        <p:txBody>
          <a:bodyPr/>
          <a:lstStyle/>
          <a:p>
            <a:pPr/>
            <a:r>
              <a:t>じゃーん</a:t>
            </a:r>
          </a:p>
          <a:p>
            <a:pPr/>
            <a:r>
              <a:t>IchigoJam 1.4</a:t>
            </a:r>
          </a:p>
        </p:txBody>
      </p:sp>
      <p:pic>
        <p:nvPicPr>
          <p:cNvPr id="15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まとめ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まとめ</a:t>
            </a:r>
          </a:p>
        </p:txBody>
      </p:sp>
      <p:pic>
        <p:nvPicPr>
          <p:cNvPr id="15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IoTは…"/>
          <p:cNvSpPr txBox="1"/>
          <p:nvPr>
            <p:ph type="title"/>
          </p:nvPr>
        </p:nvSpPr>
        <p:spPr>
          <a:xfrm>
            <a:off x="132159" y="1453355"/>
            <a:ext cx="12740482" cy="3817145"/>
          </a:xfrm>
          <a:prstGeom prst="rect">
            <a:avLst/>
          </a:prstGeom>
        </p:spPr>
        <p:txBody>
          <a:bodyPr/>
          <a:lstStyle/>
          <a:p>
            <a:pPr/>
            <a:r>
              <a:t>IoTは</a:t>
            </a:r>
          </a:p>
          <a:p>
            <a:pPr/>
            <a:r>
              <a:t>じぶんでつくれる！</a:t>
            </a:r>
          </a:p>
        </p:txBody>
      </p:sp>
      <p:pic>
        <p:nvPicPr>
          <p:cNvPr id="15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パソコンも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パソコンも</a:t>
            </a:r>
          </a:p>
          <a:p>
            <a:pPr/>
            <a:r>
              <a:t>じぶんでつくれる</a:t>
            </a:r>
          </a:p>
        </p:txBody>
      </p:sp>
      <p:pic>
        <p:nvPicPr>
          <p:cNvPr id="15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79567"/>
            <a:ext cx="13004800" cy="8026734"/>
          </a:xfrm>
          <a:prstGeom prst="rect">
            <a:avLst/>
          </a:prstGeom>
          <a:ln w="12700">
            <a:miter lim="400000"/>
          </a:ln>
        </p:spPr>
      </p:pic>
      <p:sp>
        <p:nvSpPr>
          <p:cNvPr id="1593" name="https://fukuno.jig.jp/2562"/>
          <p:cNvSpPr txBox="1"/>
          <p:nvPr/>
        </p:nvSpPr>
        <p:spPr>
          <a:xfrm>
            <a:off x="8808500" y="7188200"/>
            <a:ext cx="4040734" cy="406400"/>
          </a:xfrm>
          <a:prstGeom prst="rect">
            <a:avLst/>
          </a:prstGeom>
          <a:solidFill>
            <a:srgbClr val="F5F8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https://fukuno.jig.jp/2562</a:t>
            </a:r>
          </a:p>
        </p:txBody>
      </p:sp>
      <p:sp>
        <p:nvSpPr>
          <p:cNvPr id="1594" name="じぶんでつくろう！…"/>
          <p:cNvSpPr txBox="1"/>
          <p:nvPr>
            <p:ph type="title"/>
          </p:nvPr>
        </p:nvSpPr>
        <p:spPr>
          <a:xfrm>
            <a:off x="952500" y="7884539"/>
            <a:ext cx="11099800" cy="1827290"/>
          </a:xfrm>
          <a:prstGeom prst="rect">
            <a:avLst/>
          </a:prstGeom>
        </p:spPr>
        <p:txBody>
          <a:bodyPr/>
          <a:lstStyle/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じぶんでつくろう！</a:t>
            </a:r>
          </a:p>
          <a:p>
            <a:pPr defTabSz="479044">
              <a:defRPr sz="54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じぶんのパソコン！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453" y="801667"/>
            <a:ext cx="6908936" cy="5043396"/>
          </a:xfrm>
          <a:prstGeom prst="rect">
            <a:avLst/>
          </a:prstGeom>
          <a:ln w="12700">
            <a:miter lim="400000"/>
          </a:ln>
        </p:spPr>
      </p:pic>
      <p:sp>
        <p:nvSpPr>
          <p:cNvPr id="1597" name="じぶんでくみたてるパソコン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じぶんでくみたてるパソコン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</a:t>
            </a:r>
          </a:p>
          <a:p>
            <a:pPr defTabSz="525779">
              <a:defRPr sz="5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15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" y="29633"/>
            <a:ext cx="12839700" cy="9229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Apple I (1976年)…"/>
          <p:cNvSpPr txBox="1"/>
          <p:nvPr/>
        </p:nvSpPr>
        <p:spPr>
          <a:xfrm>
            <a:off x="6943724" y="680507"/>
            <a:ext cx="5848351" cy="3143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(1976年) 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iPhone</a:t>
            </a:r>
            <a:r>
              <a:t>の会社</a:t>
            </a:r>
          </a:p>
          <a:p>
            <a:pPr defTabSz="457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Apple社の初製品</a:t>
            </a:r>
          </a:p>
          <a:p>
            <a:pPr defTabSz="457200"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t>じぶんでつくれるパソコン！</a:t>
            </a:r>
          </a:p>
        </p:txBody>
      </p:sp>
      <p:pic>
        <p:nvPicPr>
          <p:cNvPr id="16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4066" y="4666068"/>
            <a:ext cx="6307668" cy="445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604" name="Apple I 開発者 - スティーブ・ウォズニアック氏"/>
          <p:cNvSpPr txBox="1"/>
          <p:nvPr/>
        </p:nvSpPr>
        <p:spPr>
          <a:xfrm>
            <a:off x="6864507" y="9215966"/>
            <a:ext cx="600678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開発者 - スティーブ・ウォズニアック氏</a:t>
            </a:r>
          </a:p>
        </p:txBody>
      </p:sp>
      <p:pic>
        <p:nvPicPr>
          <p:cNvPr id="16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6" y="62304"/>
            <a:ext cx="6717724" cy="42841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06" name="Table"/>
          <p:cNvGraphicFramePr/>
          <p:nvPr/>
        </p:nvGraphicFramePr>
        <p:xfrm>
          <a:off x="180082" y="4666354"/>
          <a:ext cx="6320036" cy="45598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160018"/>
                <a:gridCol w="3160018"/>
              </a:tblGrid>
              <a:tr h="759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Apple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RAM 4KB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自分で組み立て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BASIC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1,500円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998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楽しい！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655"/>
            <a:ext cx="13004800" cy="9424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なかよくなろう！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はんだづけスポット＠大阪…"/>
          <p:cNvSpPr txBox="1"/>
          <p:nvPr/>
        </p:nvSpPr>
        <p:spPr>
          <a:xfrm>
            <a:off x="1354804" y="7683500"/>
            <a:ext cx="10295192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はんだづけスポット＠大阪</a:t>
            </a:r>
          </a:p>
          <a:p>
            <a:pPr/>
            <a:r>
              <a:t>共立ものづくり工作室（大阪、日本橋）</a:t>
            </a:r>
          </a:p>
        </p:txBody>
      </p:sp>
      <p:pic>
        <p:nvPicPr>
          <p:cNvPr id="16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064"/>
          <a:stretch>
            <a:fillRect/>
          </a:stretch>
        </p:blipFill>
        <p:spPr>
          <a:xfrm>
            <a:off x="0" y="-335669"/>
            <a:ext cx="13004800" cy="773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Table"/>
          <p:cNvGraphicFramePr/>
          <p:nvPr/>
        </p:nvGraphicFramePr>
        <p:xfrm>
          <a:off x="589972" y="3075070"/>
          <a:ext cx="11824856" cy="6135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912427"/>
                <a:gridCol w="5912427"/>
              </a:tblGrid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IchigoJam BASIC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Python3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?”Hello!”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print(“Hello!”)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45245">
                <a:tc>
                  <a:txBody>
                    <a:bodyPr/>
                    <a:lstStyle/>
                    <a:p>
                      <a:pPr/>
                      <a:r>
                        <a: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IF A=3:?”YAH!”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if a == 3:</a:t>
                      </a:r>
                    </a:p>
                    <a:p>
                      <a:pPr lvl="3" algn="l">
                        <a:defRPr sz="50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t>print(“YAH!”)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16" name="BASICで基礎を学んで…"/>
          <p:cNvSpPr txBox="1"/>
          <p:nvPr>
            <p:ph type="body" sz="half" idx="1"/>
          </p:nvPr>
        </p:nvSpPr>
        <p:spPr>
          <a:xfrm>
            <a:off x="285294" y="124355"/>
            <a:ext cx="12434212" cy="2588750"/>
          </a:xfrm>
          <a:prstGeom prst="rect">
            <a:avLst/>
          </a:prstGeom>
        </p:spPr>
        <p:txBody>
          <a:bodyPr/>
          <a:lstStyle/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BASICで基礎を学んで</a:t>
            </a:r>
          </a:p>
          <a:p>
            <a:pPr marL="0" indent="0" algn="ctr" defTabSz="391414">
              <a:spcBef>
                <a:spcPts val="2500"/>
              </a:spcBef>
              <a:buSzTx/>
              <a:buNone/>
              <a:defRPr sz="5360"/>
            </a:pPr>
            <a:r>
              <a:t>Pythonなどへステップアップ！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158" y="1060285"/>
            <a:ext cx="11544484" cy="7188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課題"/>
          <p:cNvSpPr/>
          <p:nvPr/>
        </p:nvSpPr>
        <p:spPr>
          <a:xfrm>
            <a:off x="135100" y="6635099"/>
            <a:ext cx="2478121" cy="2478121"/>
          </a:xfrm>
          <a:prstGeom prst="ellipse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課題</a:t>
            </a:r>
          </a:p>
        </p:txBody>
      </p:sp>
      <p:sp>
        <p:nvSpPr>
          <p:cNvPr id="1621" name="アイデア"/>
          <p:cNvSpPr/>
          <p:nvPr/>
        </p:nvSpPr>
        <p:spPr>
          <a:xfrm>
            <a:off x="3641300" y="4582759"/>
            <a:ext cx="2478121" cy="247812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アイデア</a:t>
            </a:r>
          </a:p>
        </p:txBody>
      </p:sp>
      <p:sp>
        <p:nvSpPr>
          <p:cNvPr id="1622" name="データ"/>
          <p:cNvSpPr/>
          <p:nvPr/>
        </p:nvSpPr>
        <p:spPr>
          <a:xfrm>
            <a:off x="7147500" y="6805844"/>
            <a:ext cx="2478121" cy="2478121"/>
          </a:xfrm>
          <a:prstGeom prst="ellipse">
            <a:avLst/>
          </a:prstGeom>
          <a:solidFill>
            <a:schemeClr val="accent1">
              <a:hueOff val="47394"/>
              <a:satOff val="-25753"/>
              <a:lumOff val="-7544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データ</a:t>
            </a:r>
          </a:p>
        </p:txBody>
      </p:sp>
      <p:sp>
        <p:nvSpPr>
          <p:cNvPr id="1623" name="アプリ"/>
          <p:cNvSpPr/>
          <p:nvPr/>
        </p:nvSpPr>
        <p:spPr>
          <a:xfrm>
            <a:off x="7147500" y="2825819"/>
            <a:ext cx="2478121" cy="2478122"/>
          </a:xfrm>
          <a:prstGeom prst="ellipse">
            <a:avLst/>
          </a:prstGeom>
          <a:solidFill>
            <a:schemeClr val="accent4">
              <a:satOff val="1488"/>
              <a:lumOff val="-7242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アプリ</a:t>
            </a:r>
          </a:p>
        </p:txBody>
      </p:sp>
      <p:sp>
        <p:nvSpPr>
          <p:cNvPr id="1624" name="イノベーション"/>
          <p:cNvSpPr/>
          <p:nvPr/>
        </p:nvSpPr>
        <p:spPr>
          <a:xfrm>
            <a:off x="10391579" y="640380"/>
            <a:ext cx="2478121" cy="2478121"/>
          </a:xfrm>
          <a:prstGeom prst="ellipse">
            <a:avLst/>
          </a:prstGeom>
          <a:solidFill>
            <a:schemeClr val="accent3">
              <a:hueOff val="-333989"/>
              <a:satOff val="3917"/>
              <a:lumOff val="-6666"/>
            </a:schemeClr>
          </a:solid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5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イノベーション</a:t>
            </a:r>
          </a:p>
        </p:txBody>
      </p:sp>
      <p:sp>
        <p:nvSpPr>
          <p:cNvPr id="1625" name="Line"/>
          <p:cNvSpPr/>
          <p:nvPr/>
        </p:nvSpPr>
        <p:spPr>
          <a:xfrm flipV="1">
            <a:off x="2593380" y="6438919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26" name="Line"/>
          <p:cNvSpPr/>
          <p:nvPr/>
        </p:nvSpPr>
        <p:spPr>
          <a:xfrm flipV="1">
            <a:off x="6038140" y="4526031"/>
            <a:ext cx="1169863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27" name="Line"/>
          <p:cNvSpPr/>
          <p:nvPr/>
        </p:nvSpPr>
        <p:spPr>
          <a:xfrm flipV="1">
            <a:off x="9372720" y="2510411"/>
            <a:ext cx="1169864" cy="78088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28" name="Line"/>
          <p:cNvSpPr/>
          <p:nvPr/>
        </p:nvSpPr>
        <p:spPr>
          <a:xfrm flipV="1">
            <a:off x="8386560" y="5431175"/>
            <a:ext cx="1" cy="1298234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29" name="課題からスタート…"/>
          <p:cNvSpPr txBox="1"/>
          <p:nvPr/>
        </p:nvSpPr>
        <p:spPr>
          <a:xfrm>
            <a:off x="150469" y="319415"/>
            <a:ext cx="7369811" cy="238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課題からスタート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アイデア＋データ→アプリ</a:t>
            </a:r>
          </a:p>
          <a:p>
            <a:pPr algn="l">
              <a:defRPr sz="4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横展開してイノベーション！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データをあつめよ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データをあつめよう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行政データや宇宙データはいくら？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624" y="2419350"/>
            <a:ext cx="8765552" cy="6598378"/>
          </a:xfrm>
          <a:prstGeom prst="rect">
            <a:avLst/>
          </a:prstGeom>
          <a:ln w="12700">
            <a:miter lim="400000"/>
          </a:ln>
        </p:spPr>
      </p:pic>
      <p:sp>
        <p:nvSpPr>
          <p:cNvPr id="1636" name="日本の自治体オープンデータ…"/>
          <p:cNvSpPr txBox="1"/>
          <p:nvPr/>
        </p:nvSpPr>
        <p:spPr>
          <a:xfrm>
            <a:off x="1698635" y="370622"/>
            <a:ext cx="9336597" cy="186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t>日本の自治体オープンデータ</a:t>
            </a:r>
          </a:p>
          <a:p>
            <a:pPr>
              <a:defRPr sz="5500"/>
            </a:pPr>
            <a:r>
              <a:t>全595サイト！</a:t>
            </a:r>
          </a:p>
        </p:txBody>
      </p:sp>
      <p:sp>
        <p:nvSpPr>
          <p:cNvPr id="1637" name="https://fukuno.jig.jp/app/opendatacity/citiesratio7x7.html"/>
          <p:cNvSpPr txBox="1"/>
          <p:nvPr/>
        </p:nvSpPr>
        <p:spPr>
          <a:xfrm>
            <a:off x="1952362" y="9148233"/>
            <a:ext cx="8829143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https://fukuno.jig.jp/app/opendatacity/citiesratio7x7.html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オープンデータ＝自由に使えるデータ"/>
          <p:cNvSpPr txBox="1"/>
          <p:nvPr>
            <p:ph type="title"/>
          </p:nvPr>
        </p:nvSpPr>
        <p:spPr>
          <a:xfrm>
            <a:off x="347999" y="1358617"/>
            <a:ext cx="12247036" cy="1434307"/>
          </a:xfrm>
          <a:prstGeom prst="rect">
            <a:avLst/>
          </a:prstGeom>
        </p:spPr>
        <p:txBody>
          <a:bodyPr lIns="50800" tIns="50800" rIns="50800" bIns="50800"/>
          <a:lstStyle/>
          <a:p>
            <a:pPr>
              <a:defRPr sz="500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rPr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オープンデータ</a:t>
            </a:r>
            <a:r>
              <a:t>＝</a:t>
            </a:r>
            <a:r>
              <a:rPr>
                <a:solidFill>
                  <a:schemeClr val="accent5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rPr>
              <a:t>自由に使える</a:t>
            </a:r>
            <a:r>
              <a:t>データ</a:t>
            </a:r>
          </a:p>
        </p:txBody>
      </p:sp>
      <p:sp>
        <p:nvSpPr>
          <p:cNvPr id="1640" name="All rights reserved"/>
          <p:cNvSpPr txBox="1"/>
          <p:nvPr/>
        </p:nvSpPr>
        <p:spPr>
          <a:xfrm>
            <a:off x="83827" y="7236882"/>
            <a:ext cx="5755568" cy="826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All rights reserved</a:t>
            </a:r>
          </a:p>
        </p:txBody>
      </p:sp>
      <p:pic>
        <p:nvPicPr>
          <p:cNvPr id="16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111" y="5270913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Arrow"/>
          <p:cNvSpPr/>
          <p:nvPr/>
        </p:nvSpPr>
        <p:spPr>
          <a:xfrm>
            <a:off x="5950453" y="5738002"/>
            <a:ext cx="1042129" cy="970823"/>
          </a:xfrm>
          <a:prstGeom prst="rightArrow">
            <a:avLst>
              <a:gd name="adj1" fmla="val 32000"/>
              <a:gd name="adj2" fmla="val 8372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43" name="クリエイティブ・コモンズ・表示…"/>
          <p:cNvSpPr txBox="1"/>
          <p:nvPr/>
        </p:nvSpPr>
        <p:spPr>
          <a:xfrm>
            <a:off x="7040081" y="7246042"/>
            <a:ext cx="6006215" cy="143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クリエイティブ・コモンズ・表示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CC BY</a:t>
            </a:r>
          </a:p>
          <a:p>
            <a:pPr defTabSz="519937">
              <a:defRPr sz="267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（活用歓迎！出展だけ表示してね）</a:t>
            </a:r>
          </a:p>
        </p:txBody>
      </p:sp>
      <p:pic>
        <p:nvPicPr>
          <p:cNvPr id="16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1438" y="5283613"/>
            <a:ext cx="51435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5" name="（すべての著作権を主張）"/>
          <p:cNvSpPr txBox="1"/>
          <p:nvPr/>
        </p:nvSpPr>
        <p:spPr>
          <a:xfrm>
            <a:off x="-41496" y="8115371"/>
            <a:ext cx="6006215" cy="68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（すべての著作権を主張）</a:t>
            </a:r>
          </a:p>
        </p:txBody>
      </p:sp>
      <p:sp>
        <p:nvSpPr>
          <p:cNvPr id="1646" name="（営利目的利用、転載、販売、改変など活用自由！）"/>
          <p:cNvSpPr txBox="1"/>
          <p:nvPr/>
        </p:nvSpPr>
        <p:spPr>
          <a:xfrm>
            <a:off x="5966034" y="2464482"/>
            <a:ext cx="6006215" cy="40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0831">
              <a:defRPr sz="1919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（営利目的利用、転載、販売、改変など活用自由！）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9490"/>
            <a:ext cx="13004801" cy="7320313"/>
          </a:xfrm>
          <a:prstGeom prst="rect">
            <a:avLst/>
          </a:prstGeom>
          <a:ln w="12700">
            <a:miter lim="400000"/>
          </a:ln>
        </p:spPr>
      </p:pic>
      <p:sp>
        <p:nvSpPr>
          <p:cNvPr id="1649" name="Line"/>
          <p:cNvSpPr/>
          <p:nvPr/>
        </p:nvSpPr>
        <p:spPr>
          <a:xfrm>
            <a:off x="7232953" y="4737100"/>
            <a:ext cx="4794034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6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0443" y="7403286"/>
            <a:ext cx="2936653" cy="235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232" y="7321964"/>
            <a:ext cx="2814869" cy="251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6800" y="7437153"/>
            <a:ext cx="3193311" cy="235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653" name="画像、いらすとや"/>
          <p:cNvSpPr txBox="1"/>
          <p:nvPr/>
        </p:nvSpPr>
        <p:spPr>
          <a:xfrm>
            <a:off x="10871708" y="9275233"/>
            <a:ext cx="1929385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画像、いらすとや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974" y="4643350"/>
            <a:ext cx="6070282" cy="452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52" y="4551795"/>
            <a:ext cx="6423206" cy="4711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3159" t="0" r="14167" b="0"/>
          <a:stretch>
            <a:fillRect/>
          </a:stretch>
        </p:blipFill>
        <p:spPr>
          <a:xfrm>
            <a:off x="6521663" y="288028"/>
            <a:ext cx="6455582" cy="4211695"/>
          </a:xfrm>
          <a:prstGeom prst="rect">
            <a:avLst/>
          </a:prstGeom>
          <a:ln w="12700">
            <a:miter lim="400000"/>
          </a:ln>
        </p:spPr>
      </p:pic>
      <p:sp>
        <p:nvSpPr>
          <p:cNvPr id="1658" name="衛星データプラットフォーム…"/>
          <p:cNvSpPr txBox="1"/>
          <p:nvPr>
            <p:ph type="title"/>
          </p:nvPr>
        </p:nvSpPr>
        <p:spPr>
          <a:xfrm>
            <a:off x="347999" y="878486"/>
            <a:ext cx="5940311" cy="3030722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衛星データプラットフォーム</a:t>
            </a:r>
          </a:p>
          <a:p>
            <a:pPr defTabSz="362204">
              <a:defRPr sz="496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Tellus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(テルース)</a:t>
            </a:r>
          </a:p>
          <a:p>
            <a:pPr defTabSz="362204">
              <a:defRPr sz="248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</a:p>
          <a:p>
            <a:pPr defTabSz="362204">
              <a:defRPr sz="31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宇宙からのデータも使い放題！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おねだんイチゴー（1,500円〜）…"/>
          <p:cNvSpPr txBox="1"/>
          <p:nvPr>
            <p:ph type="title"/>
          </p:nvPr>
        </p:nvSpPr>
        <p:spPr>
          <a:xfrm>
            <a:off x="299839" y="6411339"/>
            <a:ext cx="12405122" cy="2858570"/>
          </a:xfrm>
          <a:prstGeom prst="rect">
            <a:avLst/>
          </a:prstGeom>
        </p:spPr>
        <p:txBody>
          <a:bodyPr/>
          <a:lstStyle/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</a:t>
            </a:r>
            <a:r>
              <a:rPr>
                <a:solidFill>
                  <a:schemeClr val="accent5"/>
                </a:solidFill>
              </a:rPr>
              <a:t>イチゴ</a:t>
            </a:r>
            <a:r>
              <a:t>ー（1,500円〜）</a:t>
            </a:r>
          </a:p>
          <a:p>
            <a:pPr defTabSz="549148">
              <a:defRPr sz="5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プログラミングで</a:t>
            </a:r>
            <a:r>
              <a:rPr>
                <a:solidFill>
                  <a:schemeClr val="accent5"/>
                </a:solidFill>
              </a:rPr>
              <a:t>ジャム</a:t>
            </a:r>
            <a:r>
              <a:t>セッション！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92" y="3677986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1" y="2280548"/>
            <a:ext cx="6335743" cy="3847286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こどもパソコン IchigoJam"/>
          <p:cNvSpPr txBox="1"/>
          <p:nvPr/>
        </p:nvSpPr>
        <p:spPr>
          <a:xfrm>
            <a:off x="299839" y="-218061"/>
            <a:ext cx="12405122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こどもパソコン IchigoJam</a:t>
            </a:r>
          </a:p>
        </p:txBody>
      </p:sp>
      <p:sp>
        <p:nvSpPr>
          <p:cNvPr id="323" name="イチゴジャム"/>
          <p:cNvSpPr txBox="1"/>
          <p:nvPr/>
        </p:nvSpPr>
        <p:spPr>
          <a:xfrm>
            <a:off x="7344123" y="1707907"/>
            <a:ext cx="4244778" cy="55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3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イチゴジャム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多量のデータAIで分析しよう！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多量のデータAIで分析しよう！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最新のAIライブラリ</a:t>
            </a:r>
          </a:p>
          <a:p>
            <a:pPr marL="0" indent="0" algn="ctr" defTabSz="403097">
              <a:spcBef>
                <a:spcPts val="2600"/>
              </a:spcBef>
              <a:buSzTx/>
              <a:buNone/>
              <a:defRPr sz="6900"/>
            </a:pPr>
            <a:r>
              <a:t>使用料金はいくら？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多量のデータVRでみよう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多量のデータVRでみよう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最新モバイルVR</a:t>
            </a:r>
          </a:p>
          <a:p>
            <a:pPr marL="0" indent="0" algn="ctr" defTabSz="455675">
              <a:spcBef>
                <a:spcPts val="2900"/>
              </a:spcBef>
              <a:buSzTx/>
              <a:buNone/>
              <a:defRPr sz="7800"/>
            </a:pPr>
            <a:r>
              <a:t>デバイスはいくら？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49,80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10000"/>
            </a:lvl1pPr>
          </a:lstStyle>
          <a:p>
            <a:pPr/>
            <a:r>
              <a:t>49,800円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0934" y="-420280"/>
            <a:ext cx="9890084" cy="676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5451" y="5146969"/>
            <a:ext cx="7759349" cy="466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670" name="VRアプリだって…"/>
          <p:cNvSpPr txBox="1"/>
          <p:nvPr/>
        </p:nvSpPr>
        <p:spPr>
          <a:xfrm>
            <a:off x="8823181" y="2019300"/>
            <a:ext cx="365577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VRアプリだって</a:t>
            </a:r>
          </a:p>
          <a:p>
            <a:pPr/>
            <a:r>
              <a:t>つくれる！</a:t>
            </a:r>
          </a:p>
        </p:txBody>
      </p:sp>
      <p:sp>
        <p:nvSpPr>
          <p:cNvPr id="1671" name="イチオシ…"/>
          <p:cNvSpPr txBox="1"/>
          <p:nvPr/>
        </p:nvSpPr>
        <p:spPr>
          <a:xfrm>
            <a:off x="699651" y="7480300"/>
            <a:ext cx="3900832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イチオシ</a:t>
            </a:r>
          </a:p>
          <a:p>
            <a:pPr/>
            <a:r>
              <a:t>ベジェ曲線 on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75" y="4608565"/>
            <a:ext cx="11043455" cy="506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4" name="マイクラVR風が…"/>
          <p:cNvSpPr txBox="1"/>
          <p:nvPr/>
        </p:nvSpPr>
        <p:spPr>
          <a:xfrm>
            <a:off x="372770" y="736600"/>
            <a:ext cx="413126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マイクラVR風が</a:t>
            </a:r>
          </a:p>
          <a:p>
            <a:pPr/>
            <a:r>
              <a:t>たった</a:t>
            </a:r>
            <a:r>
              <a:rPr>
                <a:solidFill>
                  <a:schemeClr val="accent5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30行</a:t>
            </a:r>
            <a:r>
              <a:t>！</a:t>
            </a:r>
          </a:p>
          <a:p>
            <a:pPr/>
          </a:p>
          <a:p>
            <a:pPr/>
            <a:r>
              <a:t>WebVR</a:t>
            </a:r>
          </a:p>
          <a:p>
            <a:pPr/>
            <a:r>
              <a:t>HTML+JavaScript</a:t>
            </a:r>
          </a:p>
        </p:txBody>
      </p:sp>
      <p:pic>
        <p:nvPicPr>
          <p:cNvPr id="16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7071" y="21166"/>
            <a:ext cx="8270430" cy="6643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3" y="-1"/>
            <a:ext cx="713998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8" name="データ x アプリ…"/>
          <p:cNvSpPr txBox="1"/>
          <p:nvPr/>
        </p:nvSpPr>
        <p:spPr>
          <a:xfrm>
            <a:off x="7389389" y="1968500"/>
            <a:ext cx="5405756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データ x アプリ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まちで遊びながら</a:t>
            </a:r>
          </a:p>
          <a:p>
            <a:pPr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社会に貢献！</a:t>
            </a:r>
          </a:p>
        </p:txBody>
      </p:sp>
      <p:pic>
        <p:nvPicPr>
          <p:cNvPr id="16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5407" y="6841345"/>
            <a:ext cx="5953721" cy="2936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鯖江で誕生!? 子供起業家"/>
          <p:cNvSpPr txBox="1"/>
          <p:nvPr>
            <p:ph type="body" sz="quarter" idx="1"/>
          </p:nvPr>
        </p:nvSpPr>
        <p:spPr>
          <a:xfrm>
            <a:off x="285294" y="714796"/>
            <a:ext cx="12434212" cy="1339395"/>
          </a:xfrm>
          <a:prstGeom prst="rect">
            <a:avLst/>
          </a:prstGeom>
        </p:spPr>
        <p:txBody>
          <a:bodyPr/>
          <a:lstStyle>
            <a:lvl1pPr marL="0" indent="0" algn="ctr" defTabSz="338835">
              <a:spcBef>
                <a:spcPts val="2200"/>
              </a:spcBef>
              <a:buSzTx/>
              <a:buNone/>
              <a:defRPr sz="6148"/>
            </a:lvl1pPr>
          </a:lstStyle>
          <a:p>
            <a:pPr/>
            <a:r>
              <a:t>鯖江で誕生!? 子供起業家</a:t>
            </a:r>
          </a:p>
        </p:txBody>
      </p:sp>
      <p:sp>
        <p:nvSpPr>
          <p:cNvPr id="1682" name="Hana道場から子供開発プロダクトの初製品化！"/>
          <p:cNvSpPr txBox="1"/>
          <p:nvPr/>
        </p:nvSpPr>
        <p:spPr>
          <a:xfrm>
            <a:off x="285294" y="7941979"/>
            <a:ext cx="12434212" cy="93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>
              <a:spcBef>
                <a:spcPts val="3800"/>
              </a:spcBef>
              <a:defRPr sz="3400">
                <a:solidFill>
                  <a:srgbClr val="044C49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lvl1pPr>
          </a:lstStyle>
          <a:p>
            <a:pPr/>
            <a:r>
              <a:t>Hana道場から子供開発プロダクトの初製品化！</a:t>
            </a:r>
          </a:p>
        </p:txBody>
      </p:sp>
      <p:pic>
        <p:nvPicPr>
          <p:cNvPr id="16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69" y="2879964"/>
            <a:ext cx="6961096" cy="436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127" y="2879964"/>
            <a:ext cx="5831187" cy="386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685" name="メカ担当：MASAHARU（中2）…"/>
          <p:cNvSpPr txBox="1"/>
          <p:nvPr/>
        </p:nvSpPr>
        <p:spPr>
          <a:xfrm>
            <a:off x="8174740" y="6814438"/>
            <a:ext cx="374396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メカ担当：MASAHARU（中2）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基板担当：MISAKI（高２）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IchigoJamで…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IchigoJamで</a:t>
            </a:r>
          </a:p>
          <a:p>
            <a:pPr/>
            <a:r>
              <a:t>ノートPCをGET？</a:t>
            </a:r>
          </a:p>
        </p:txBody>
      </p:sp>
      <p:pic>
        <p:nvPicPr>
          <p:cNvPr id="16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第10回 小中学生…"/>
          <p:cNvSpPr txBox="1"/>
          <p:nvPr/>
        </p:nvSpPr>
        <p:spPr>
          <a:xfrm>
            <a:off x="7687597" y="63258"/>
            <a:ext cx="4529938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第10回 小中学生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PCNこどもプロコン</a:t>
            </a:r>
          </a:p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2019-2020</a:t>
            </a:r>
          </a:p>
        </p:txBody>
      </p:sp>
      <p:pic>
        <p:nvPicPr>
          <p:cNvPr id="16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650" y="2016791"/>
            <a:ext cx="2024579" cy="1518435"/>
          </a:xfrm>
          <a:prstGeom prst="rect">
            <a:avLst/>
          </a:prstGeom>
          <a:ln w="12700">
            <a:miter lim="400000"/>
          </a:ln>
        </p:spPr>
      </p:pic>
      <p:sp>
        <p:nvSpPr>
          <p:cNvPr id="1692" name="副賞 ノートPC！"/>
          <p:cNvSpPr txBox="1"/>
          <p:nvPr/>
        </p:nvSpPr>
        <p:spPr>
          <a:xfrm>
            <a:off x="8548942" y="3505079"/>
            <a:ext cx="30239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副賞 </a:t>
            </a:r>
            <a:r>
              <a:rPr b="1"/>
              <a:t>ノートPC</a:t>
            </a:r>
            <a:r>
              <a:t>！</a:t>
            </a:r>
          </a:p>
        </p:txBody>
      </p:sp>
      <p:sp>
        <p:nvSpPr>
          <p:cNvPr id="1693" name="http://pcn.club/contest/"/>
          <p:cNvSpPr txBox="1"/>
          <p:nvPr/>
        </p:nvSpPr>
        <p:spPr>
          <a:xfrm>
            <a:off x="8055795" y="8096979"/>
            <a:ext cx="379354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http://pcn.club/contest/</a:t>
            </a:r>
          </a:p>
        </p:txBody>
      </p:sp>
      <p:pic>
        <p:nvPicPr>
          <p:cNvPr id="16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596" y="4186133"/>
            <a:ext cx="5701939" cy="3801293"/>
          </a:xfrm>
          <a:prstGeom prst="rect">
            <a:avLst/>
          </a:prstGeom>
          <a:ln w="12700">
            <a:miter lim="400000"/>
          </a:ln>
        </p:spPr>
      </p:pic>
      <p:sp>
        <p:nvSpPr>
          <p:cNvPr id="1695" name="後援：総務省、文科省、経産省、IT総合室…"/>
          <p:cNvSpPr txBox="1"/>
          <p:nvPr/>
        </p:nvSpPr>
        <p:spPr>
          <a:xfrm>
            <a:off x="6948762" y="8778033"/>
            <a:ext cx="600760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後援：総務省、文科省、経産省、IT総合室</a:t>
            </a:r>
          </a:p>
          <a:p>
            <a:pPr>
              <a:defRPr sz="2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高専機構、未来の学びコンソーシアム</a:t>
            </a:r>
          </a:p>
        </p:txBody>
      </p:sp>
      <p:pic>
        <p:nvPicPr>
          <p:cNvPr id="16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3" y="4233"/>
            <a:ext cx="6797318" cy="974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16" y="6166036"/>
            <a:ext cx="4845937" cy="2934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1059" t="27653" r="3554" b="41238"/>
          <a:stretch>
            <a:fillRect/>
          </a:stretch>
        </p:blipFill>
        <p:spPr>
          <a:xfrm>
            <a:off x="7966125" y="6307716"/>
            <a:ext cx="4406135" cy="270190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+"/>
          <p:cNvSpPr txBox="1"/>
          <p:nvPr/>
        </p:nvSpPr>
        <p:spPr>
          <a:xfrm>
            <a:off x="6083572" y="6861711"/>
            <a:ext cx="94742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+</a:t>
            </a:r>
          </a:p>
        </p:txBody>
      </p:sp>
      <p:sp>
        <p:nvSpPr>
          <p:cNvPr id="328" name="IchigoJam"/>
          <p:cNvSpPr txBox="1"/>
          <p:nvPr/>
        </p:nvSpPr>
        <p:spPr>
          <a:xfrm>
            <a:off x="1479837" y="8976623"/>
            <a:ext cx="2826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</a:t>
            </a:r>
          </a:p>
        </p:txBody>
      </p:sp>
      <p:sp>
        <p:nvSpPr>
          <p:cNvPr id="329" name="つうしんモジュール"/>
          <p:cNvSpPr txBox="1"/>
          <p:nvPr/>
        </p:nvSpPr>
        <p:spPr>
          <a:xfrm>
            <a:off x="7692793" y="8976623"/>
            <a:ext cx="42291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つうしんモジュール</a:t>
            </a:r>
          </a:p>
        </p:txBody>
      </p:sp>
      <p:sp>
        <p:nvSpPr>
          <p:cNvPr id="330" name="ネットにつながる IchigoJam IoT…"/>
          <p:cNvSpPr txBox="1"/>
          <p:nvPr/>
        </p:nvSpPr>
        <p:spPr>
          <a:xfrm>
            <a:off x="761047" y="483524"/>
            <a:ext cx="11482706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ネットにつながる IchigoJam IoT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= IchigoSoda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9229" y="2427752"/>
            <a:ext cx="4846212" cy="384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0066" y="5289550"/>
            <a:ext cx="3041877" cy="354886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by さくらインターネット"/>
          <p:cNvSpPr txBox="1"/>
          <p:nvPr/>
        </p:nvSpPr>
        <p:spPr>
          <a:xfrm>
            <a:off x="7732592" y="5722076"/>
            <a:ext cx="316382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by さくらインターネット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まなびかたをまなぼう"/>
          <p:cNvSpPr txBox="1"/>
          <p:nvPr>
            <p:ph type="title"/>
          </p:nvPr>
        </p:nvSpPr>
        <p:spPr>
          <a:xfrm>
            <a:off x="132159" y="23321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まなびかたをまなぼう</a:t>
            </a:r>
          </a:p>
        </p:txBody>
      </p:sp>
      <p:pic>
        <p:nvPicPr>
          <p:cNvPr id="16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534" y="-60953"/>
            <a:ext cx="13241867" cy="9107218"/>
          </a:xfrm>
          <a:prstGeom prst="rect">
            <a:avLst/>
          </a:prstGeom>
          <a:ln w="12700">
            <a:miter lim="400000"/>
          </a:ln>
        </p:spPr>
      </p:pic>
      <p:sp>
        <p:nvSpPr>
          <p:cNvPr id="1702" name="リファレンスを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リファレンスをみよう</a:t>
            </a:r>
          </a:p>
        </p:txBody>
      </p:sp>
      <p:sp>
        <p:nvSpPr>
          <p:cNvPr id="1703" name="http://ichigojam.net/IchigoJam.html"/>
          <p:cNvSpPr txBox="1"/>
          <p:nvPr/>
        </p:nvSpPr>
        <p:spPr>
          <a:xfrm>
            <a:off x="6507674" y="317499"/>
            <a:ext cx="6310376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http://ichigojam.net/IchigoJam.html</a:t>
            </a:r>
          </a:p>
        </p:txBody>
      </p:sp>
      <p:sp>
        <p:nvSpPr>
          <p:cNvPr id="1704" name="Rectangle"/>
          <p:cNvSpPr/>
          <p:nvPr/>
        </p:nvSpPr>
        <p:spPr>
          <a:xfrm>
            <a:off x="3259666" y="126999"/>
            <a:ext cx="1428619" cy="545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" y="-1"/>
            <a:ext cx="692111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7" name="うごかしてみよう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うごかしてみよう</a:t>
            </a:r>
          </a:p>
        </p:txBody>
      </p:sp>
      <p:sp>
        <p:nvSpPr>
          <p:cNvPr id="1708" name="http://ichigojam.net/print/"/>
          <p:cNvSpPr txBox="1"/>
          <p:nvPr/>
        </p:nvSpPr>
        <p:spPr>
          <a:xfrm>
            <a:off x="7596898" y="4432300"/>
            <a:ext cx="4595317" cy="8890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http://ichigojam.net/print/</a:t>
            </a:r>
          </a:p>
        </p:txBody>
      </p:sp>
      <p:sp>
        <p:nvSpPr>
          <p:cNvPr id="1709" name="IchigoJamプリント…"/>
          <p:cNvSpPr txBox="1"/>
          <p:nvPr/>
        </p:nvSpPr>
        <p:spPr>
          <a:xfrm>
            <a:off x="7365752" y="2363258"/>
            <a:ext cx="5493961" cy="186055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IchigoJamプリント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A5印刷対応ネット教材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https://fukuno.jig.jp/app/IchigoJam/"/>
          <p:cNvSpPr txBox="1"/>
          <p:nvPr/>
        </p:nvSpPr>
        <p:spPr>
          <a:xfrm>
            <a:off x="7101926" y="4991099"/>
            <a:ext cx="5920012" cy="8636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https://fukuno.jig.jp/app/IchigoJam/</a:t>
            </a:r>
          </a:p>
        </p:txBody>
      </p:sp>
      <p:sp>
        <p:nvSpPr>
          <p:cNvPr id="1712" name="IchigoJam web…"/>
          <p:cNvSpPr txBox="1"/>
          <p:nvPr/>
        </p:nvSpPr>
        <p:spPr>
          <a:xfrm>
            <a:off x="7361055" y="1686983"/>
            <a:ext cx="5503355" cy="2832101"/>
          </a:xfrm>
          <a:prstGeom prst="rect">
            <a:avLst/>
          </a:prstGeom>
          <a:solidFill>
            <a:srgbClr val="FFFFFF"/>
          </a:solidFill>
          <a:ln w="330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web</a:t>
            </a:r>
          </a:p>
          <a:p>
            <a:pPr defTabSz="457200">
              <a:defRPr sz="45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おうちのパソコンでもうごく</a:t>
            </a:r>
          </a:p>
          <a:p>
            <a:pPr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</a:t>
            </a:r>
          </a:p>
        </p:txBody>
      </p:sp>
      <p:pic>
        <p:nvPicPr>
          <p:cNvPr id="17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099" y="75727"/>
            <a:ext cx="6623448" cy="9500546"/>
          </a:xfrm>
          <a:prstGeom prst="rect">
            <a:avLst/>
          </a:prstGeom>
          <a:ln w="12700">
            <a:miter lim="400000"/>
          </a:ln>
        </p:spPr>
      </p:pic>
      <p:sp>
        <p:nvSpPr>
          <p:cNvPr id="1714" name="ウデマエ…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ウデマエ</a:t>
            </a:r>
          </a:p>
          <a:p>
            <a:pPr>
              <a:defRPr sz="5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ひろうしよう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88" y="-10584"/>
            <a:ext cx="13049975" cy="5664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33" y="5692107"/>
            <a:ext cx="7315201" cy="375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8" name="鯖江 Hana道場"/>
          <p:cNvSpPr txBox="1"/>
          <p:nvPr/>
        </p:nvSpPr>
        <p:spPr>
          <a:xfrm>
            <a:off x="8406384" y="5865674"/>
            <a:ext cx="360883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鯖江 Hana道場</a:t>
            </a:r>
          </a:p>
        </p:txBody>
      </p:sp>
      <p:sp>
        <p:nvSpPr>
          <p:cNvPr id="1719" name="http://hanadojo.com/"/>
          <p:cNvSpPr txBox="1"/>
          <p:nvPr/>
        </p:nvSpPr>
        <p:spPr>
          <a:xfrm>
            <a:off x="7453629" y="6686549"/>
            <a:ext cx="551434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http://hanadojo.com/</a:t>
            </a:r>
          </a:p>
        </p:txBody>
      </p:sp>
      <p:pic>
        <p:nvPicPr>
          <p:cNvPr id="17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8800" y="7507423"/>
            <a:ext cx="4064000" cy="189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293" r="0" b="17204"/>
          <a:stretch>
            <a:fillRect/>
          </a:stretch>
        </p:blipFill>
        <p:spPr>
          <a:xfrm>
            <a:off x="944958" y="1483939"/>
            <a:ext cx="12123895" cy="603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9226" b="0"/>
          <a:stretch>
            <a:fillRect/>
          </a:stretch>
        </p:blipFill>
        <p:spPr>
          <a:xfrm>
            <a:off x="-550334" y="4342482"/>
            <a:ext cx="7264222" cy="5628018"/>
          </a:xfrm>
          <a:prstGeom prst="rect">
            <a:avLst/>
          </a:prstGeom>
          <a:ln w="12700">
            <a:miter lim="400000"/>
          </a:ln>
        </p:spPr>
      </p:pic>
      <p:sp>
        <p:nvSpPr>
          <p:cNvPr id="1724" name="83歳プログラマー…"/>
          <p:cNvSpPr txBox="1"/>
          <p:nvPr/>
        </p:nvSpPr>
        <p:spPr>
          <a:xfrm>
            <a:off x="7324360" y="7993110"/>
            <a:ext cx="550194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83歳プログラマー</a:t>
            </a:r>
          </a:p>
          <a:p>
            <a:pPr/>
            <a:r>
              <a:t>若宮さん@鯖江 Hana道場</a:t>
            </a:r>
          </a:p>
        </p:txBody>
      </p:sp>
      <p:sp>
        <p:nvSpPr>
          <p:cNvPr id="1725" name="大人も楽しく一緒に学ぶ「地域ICTクラブ」"/>
          <p:cNvSpPr txBox="1"/>
          <p:nvPr/>
        </p:nvSpPr>
        <p:spPr>
          <a:xfrm>
            <a:off x="579513" y="384175"/>
            <a:ext cx="11845774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大人も楽しく一緒に学ぶ「地域ICTクラブ」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8" name="Slide Number"/>
          <p:cNvSpPr txBox="1"/>
          <p:nvPr>
            <p:ph type="sldNum" sz="quarter" idx="2"/>
          </p:nvPr>
        </p:nvSpPr>
        <p:spPr>
          <a:xfrm>
            <a:off x="-50893" y="53432"/>
            <a:ext cx="564871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802"/>
            <a:ext cx="13004801" cy="8325204"/>
          </a:xfrm>
          <a:prstGeom prst="rect">
            <a:avLst/>
          </a:prstGeom>
          <a:ln w="12700">
            <a:miter lim="400000"/>
          </a:ln>
        </p:spPr>
      </p:pic>
      <p:sp>
        <p:nvSpPr>
          <p:cNvPr id="1730" name="加藤学園 小学校5年生 PCN沼津"/>
          <p:cNvSpPr txBox="1"/>
          <p:nvPr/>
        </p:nvSpPr>
        <p:spPr>
          <a:xfrm>
            <a:off x="1836737" y="8640233"/>
            <a:ext cx="93313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加藤学園 小学校5年生 PCN沼津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5680"/>
            <a:ext cx="13004800" cy="82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33" name="鯖江市全12校、総合2コマでプログラミングスタート！"/>
          <p:cNvSpPr txBox="1"/>
          <p:nvPr/>
        </p:nvSpPr>
        <p:spPr>
          <a:xfrm>
            <a:off x="736879" y="8712200"/>
            <a:ext cx="1153104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鯖江市全12校、総合2コマでプログラミングスタート！</a:t>
            </a:r>
          </a:p>
        </p:txBody>
      </p:sp>
      <p:sp>
        <p:nvSpPr>
          <p:cNvPr id="1734" name="https://fukuno.jig.jp/2428"/>
          <p:cNvSpPr txBox="1"/>
          <p:nvPr/>
        </p:nvSpPr>
        <p:spPr>
          <a:xfrm>
            <a:off x="8865007" y="7683500"/>
            <a:ext cx="4067353" cy="431800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https://fukuno.jig.jp/2428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困った時は、コミュニティ！…"/>
          <p:cNvSpPr txBox="1"/>
          <p:nvPr>
            <p:ph type="body" sz="half" idx="1"/>
          </p:nvPr>
        </p:nvSpPr>
        <p:spPr>
          <a:xfrm>
            <a:off x="285294" y="326664"/>
            <a:ext cx="12434212" cy="3565467"/>
          </a:xfrm>
          <a:prstGeom prst="rect">
            <a:avLst/>
          </a:prstGeom>
        </p:spPr>
        <p:txBody>
          <a:bodyPr/>
          <a:lstStyle/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困った時は、コミュニティ！</a:t>
            </a:r>
          </a:p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Facebookグループ 「IchigoJam-FAN」</a:t>
            </a:r>
          </a:p>
          <a:p>
            <a:pPr marL="0" indent="0" algn="ctr" defTabSz="262889">
              <a:spcBef>
                <a:spcPts val="1700"/>
              </a:spcBef>
              <a:buSzTx/>
              <a:buNone/>
              <a:defRPr sz="4769"/>
            </a:pPr>
            <a:r>
              <a:t>メンバー 2500人+ (or Twitter #IchigoJam)</a:t>
            </a:r>
          </a:p>
        </p:txBody>
      </p:sp>
      <p:pic>
        <p:nvPicPr>
          <p:cNvPr id="17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78" y="4239551"/>
            <a:ext cx="12558585" cy="536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75408" y="7009684"/>
            <a:ext cx="2499759" cy="248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Connection Line"/>
          <p:cNvSpPr/>
          <p:nvPr/>
        </p:nvSpPr>
        <p:spPr>
          <a:xfrm>
            <a:off x="8635492" y="7359801"/>
            <a:ext cx="2446597" cy="1019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65" fill="norm" stroke="1" extrusionOk="0">
                <a:moveTo>
                  <a:pt x="0" y="20920"/>
                </a:moveTo>
                <a:cubicBezTo>
                  <a:pt x="12003" y="21600"/>
                  <a:pt x="19203" y="14627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743" name="Group"/>
          <p:cNvGrpSpPr/>
          <p:nvPr/>
        </p:nvGrpSpPr>
        <p:grpSpPr>
          <a:xfrm>
            <a:off x="7852457" y="8155764"/>
            <a:ext cx="783036" cy="405573"/>
            <a:chOff x="0" y="0"/>
            <a:chExt cx="783034" cy="405572"/>
          </a:xfrm>
        </p:grpSpPr>
        <p:sp>
          <p:nvSpPr>
            <p:cNvPr id="1741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42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46" name="Group"/>
          <p:cNvGrpSpPr/>
          <p:nvPr/>
        </p:nvGrpSpPr>
        <p:grpSpPr>
          <a:xfrm>
            <a:off x="7813130" y="7309750"/>
            <a:ext cx="1511796" cy="783036"/>
            <a:chOff x="0" y="0"/>
            <a:chExt cx="1511795" cy="783034"/>
          </a:xfrm>
        </p:grpSpPr>
        <p:sp>
          <p:nvSpPr>
            <p:cNvPr id="1744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45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84" name="Connection Line"/>
          <p:cNvSpPr/>
          <p:nvPr/>
        </p:nvSpPr>
        <p:spPr>
          <a:xfrm>
            <a:off x="8361884" y="5326652"/>
            <a:ext cx="1334147" cy="2301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58" h="21600" fill="norm" stroke="1" extrusionOk="0">
                <a:moveTo>
                  <a:pt x="12384" y="21600"/>
                </a:moveTo>
                <a:cubicBezTo>
                  <a:pt x="21600" y="19423"/>
                  <a:pt x="17472" y="1222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7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541962" y="264377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749" name="IchigoJamにひつようなもの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IchigoJamにひつようなもの</a:t>
            </a:r>
          </a:p>
        </p:txBody>
      </p:sp>
      <p:sp>
        <p:nvSpPr>
          <p:cNvPr id="1785" name="Connection Line"/>
          <p:cNvSpPr/>
          <p:nvPr/>
        </p:nvSpPr>
        <p:spPr>
          <a:xfrm>
            <a:off x="1043229" y="6365279"/>
            <a:ext cx="981313" cy="1327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489" y="19608"/>
                  <a:pt x="289" y="12408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754" name="Group"/>
          <p:cNvGrpSpPr/>
          <p:nvPr/>
        </p:nvGrpSpPr>
        <p:grpSpPr>
          <a:xfrm>
            <a:off x="2024544" y="7355993"/>
            <a:ext cx="1620591" cy="690549"/>
            <a:chOff x="0" y="0"/>
            <a:chExt cx="1620589" cy="690547"/>
          </a:xfrm>
        </p:grpSpPr>
        <p:sp>
          <p:nvSpPr>
            <p:cNvPr id="1751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52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53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755" name="Rectangle"/>
          <p:cNvSpPr/>
          <p:nvPr/>
        </p:nvSpPr>
        <p:spPr>
          <a:xfrm>
            <a:off x="494052" y="2099609"/>
            <a:ext cx="3225659" cy="2751794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56" name="Rectangle"/>
          <p:cNvSpPr/>
          <p:nvPr/>
        </p:nvSpPr>
        <p:spPr>
          <a:xfrm>
            <a:off x="701749" y="2311772"/>
            <a:ext cx="2810264" cy="17380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761" name="Group"/>
          <p:cNvGrpSpPr/>
          <p:nvPr/>
        </p:nvGrpSpPr>
        <p:grpSpPr>
          <a:xfrm>
            <a:off x="10583914" y="3785774"/>
            <a:ext cx="1214882" cy="1748305"/>
            <a:chOff x="0" y="0"/>
            <a:chExt cx="1214881" cy="1748304"/>
          </a:xfrm>
        </p:grpSpPr>
        <p:sp>
          <p:nvSpPr>
            <p:cNvPr id="1757" name="Rectangle"/>
            <p:cNvSpPr/>
            <p:nvPr/>
          </p:nvSpPr>
          <p:spPr>
            <a:xfrm>
              <a:off x="316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58" name="Rectangle"/>
            <p:cNvSpPr/>
            <p:nvPr/>
          </p:nvSpPr>
          <p:spPr>
            <a:xfrm>
              <a:off x="697064" y="0"/>
              <a:ext cx="201753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59" name="Rounded Rectangle"/>
            <p:cNvSpPr/>
            <p:nvPr/>
          </p:nvSpPr>
          <p:spPr>
            <a:xfrm>
              <a:off x="0" y="415072"/>
              <a:ext cx="1214882" cy="1333233"/>
            </a:xfrm>
            <a:prstGeom prst="roundRect">
              <a:avLst>
                <a:gd name="adj" fmla="val 23376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0" name="Rounded Rectangle"/>
            <p:cNvSpPr/>
            <p:nvPr/>
          </p:nvSpPr>
          <p:spPr>
            <a:xfrm>
              <a:off x="215923" y="1331916"/>
              <a:ext cx="783035" cy="297856"/>
            </a:xfrm>
            <a:prstGeom prst="roundRect">
              <a:avLst>
                <a:gd name="adj" fmla="val 394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7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109" y="6678572"/>
            <a:ext cx="4194675" cy="25471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5" name="Group"/>
          <p:cNvGrpSpPr/>
          <p:nvPr/>
        </p:nvGrpSpPr>
        <p:grpSpPr>
          <a:xfrm rot="5400000">
            <a:off x="10422756" y="6212482"/>
            <a:ext cx="1511797" cy="783036"/>
            <a:chOff x="0" y="0"/>
            <a:chExt cx="1511795" cy="783034"/>
          </a:xfrm>
        </p:grpSpPr>
        <p:sp>
          <p:nvSpPr>
            <p:cNvPr id="1763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4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69" name="Group"/>
          <p:cNvGrpSpPr/>
          <p:nvPr/>
        </p:nvGrpSpPr>
        <p:grpSpPr>
          <a:xfrm rot="16200000">
            <a:off x="221144" y="5453627"/>
            <a:ext cx="1620591" cy="690549"/>
            <a:chOff x="0" y="0"/>
            <a:chExt cx="1620589" cy="690547"/>
          </a:xfrm>
        </p:grpSpPr>
        <p:sp>
          <p:nvSpPr>
            <p:cNvPr id="1766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7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768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776" name="Group"/>
          <p:cNvGrpSpPr/>
          <p:nvPr/>
        </p:nvGrpSpPr>
        <p:grpSpPr>
          <a:xfrm>
            <a:off x="795866" y="4212021"/>
            <a:ext cx="1620591" cy="494007"/>
            <a:chOff x="0" y="0"/>
            <a:chExt cx="1620589" cy="494005"/>
          </a:xfrm>
        </p:grpSpPr>
        <p:sp>
          <p:nvSpPr>
            <p:cNvPr id="1770" name="Circle"/>
            <p:cNvSpPr/>
            <p:nvPr/>
          </p:nvSpPr>
          <p:spPr>
            <a:xfrm>
              <a:off x="0" y="0"/>
              <a:ext cx="494006" cy="494006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1" name="Circle"/>
            <p:cNvSpPr/>
            <p:nvPr/>
          </p:nvSpPr>
          <p:spPr>
            <a:xfrm>
              <a:off x="563292" y="0"/>
              <a:ext cx="494006" cy="494006"/>
            </a:xfrm>
            <a:prstGeom prst="ellipse">
              <a:avLst/>
            </a:prstGeom>
            <a:solidFill>
              <a:schemeClr val="accent5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2" name="Circle"/>
            <p:cNvSpPr/>
            <p:nvPr/>
          </p:nvSpPr>
          <p:spPr>
            <a:xfrm>
              <a:off x="1126584" y="0"/>
              <a:ext cx="494006" cy="494006"/>
            </a:xfrm>
            <a:prstGeom prst="ellipse">
              <a:avLst/>
            </a:prstGeom>
            <a:solidFill>
              <a:srgbClr val="FFFFFF"/>
            </a:solidFill>
            <a:ln w="889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3" name="Circle"/>
            <p:cNvSpPr/>
            <p:nvPr/>
          </p:nvSpPr>
          <p:spPr>
            <a:xfrm>
              <a:off x="164435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4" name="Circle"/>
            <p:cNvSpPr/>
            <p:nvPr/>
          </p:nvSpPr>
          <p:spPr>
            <a:xfrm>
              <a:off x="727727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5" name="Circle"/>
            <p:cNvSpPr/>
            <p:nvPr/>
          </p:nvSpPr>
          <p:spPr>
            <a:xfrm>
              <a:off x="1291019" y="164435"/>
              <a:ext cx="165136" cy="165136"/>
            </a:xfrm>
            <a:prstGeom prst="ellipse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77" name="https://www.amazon.co.jp/dp/B005LL9J9G/"/>
          <p:cNvSpPr txBox="1"/>
          <p:nvPr/>
        </p:nvSpPr>
        <p:spPr>
          <a:xfrm>
            <a:off x="4703888" y="2206685"/>
            <a:ext cx="418210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800"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https://www.amazon.co.jp/dp/B005LL9J9G/</a:t>
            </a:r>
          </a:p>
        </p:txBody>
      </p:sp>
      <p:sp>
        <p:nvSpPr>
          <p:cNvPr id="1778" name="1. サンワサプライ 有線USBキーボード…"/>
          <p:cNvSpPr txBox="1"/>
          <p:nvPr/>
        </p:nvSpPr>
        <p:spPr>
          <a:xfrm>
            <a:off x="3991544" y="1299694"/>
            <a:ext cx="560679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1. サンワサプライ 有線USBキーボード</a:t>
            </a:r>
          </a:p>
          <a:p>
            <a:pPr>
              <a:defRPr sz="2400"/>
            </a:pPr>
            <a:r>
              <a:t>SKB-L1UBK  Amazonにて676円</a:t>
            </a:r>
          </a:p>
        </p:txBody>
      </p:sp>
      <p:sp>
        <p:nvSpPr>
          <p:cNvPr id="1779" name="ご家庭のテレビ"/>
          <p:cNvSpPr txBox="1"/>
          <p:nvPr/>
        </p:nvSpPr>
        <p:spPr>
          <a:xfrm>
            <a:off x="982931" y="1497014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ご家庭のテレビ</a:t>
            </a:r>
          </a:p>
        </p:txBody>
      </p:sp>
      <p:sp>
        <p:nvSpPr>
          <p:cNvPr id="1780" name="4. コンポジットケーブル…"/>
          <p:cNvSpPr txBox="1"/>
          <p:nvPr/>
        </p:nvSpPr>
        <p:spPr>
          <a:xfrm>
            <a:off x="150522" y="8135698"/>
            <a:ext cx="39127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4. コンポジットケーブル</a:t>
            </a:r>
          </a:p>
          <a:p>
            <a:pPr>
              <a:defRPr sz="2400"/>
            </a:pPr>
            <a:r>
              <a:t>黄赤白、いずれか1本でOK</a:t>
            </a:r>
          </a:p>
          <a:p>
            <a:pPr>
              <a:defRPr sz="2400"/>
            </a:pPr>
            <a:r>
              <a:t>DAISOにて108円</a:t>
            </a:r>
          </a:p>
        </p:txBody>
      </p:sp>
      <p:sp>
        <p:nvSpPr>
          <p:cNvPr id="1781" name="3. microUSBケーブル…"/>
          <p:cNvSpPr txBox="1"/>
          <p:nvPr/>
        </p:nvSpPr>
        <p:spPr>
          <a:xfrm>
            <a:off x="9299673" y="8459797"/>
            <a:ext cx="351769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3. microUSBケーブル</a:t>
            </a:r>
          </a:p>
          <a:p>
            <a:pPr>
              <a:defRPr sz="2400"/>
            </a:pPr>
            <a:r>
              <a:t>DAISO/Seriaにて108円</a:t>
            </a:r>
          </a:p>
        </p:txBody>
      </p:sp>
      <p:sp>
        <p:nvSpPr>
          <p:cNvPr id="1782" name="2. USB ACアダプター…"/>
          <p:cNvSpPr txBox="1"/>
          <p:nvPr/>
        </p:nvSpPr>
        <p:spPr>
          <a:xfrm>
            <a:off x="9549101" y="2748979"/>
            <a:ext cx="3298242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2. USB ACアダプター</a:t>
            </a:r>
          </a:p>
          <a:p>
            <a:pPr>
              <a:defRPr sz="2400"/>
            </a:pPr>
            <a:r>
              <a:t>DAISOにて324円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37" name="Arrow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わくわく電子工作セットをあけよう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わくわく電子工作セットをあけよう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9595" y="2523513"/>
            <a:ext cx="6114478" cy="611447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福井高専 電子情報工学科卒→起業"/>
          <p:cNvSpPr txBox="1"/>
          <p:nvPr/>
        </p:nvSpPr>
        <p:spPr>
          <a:xfrm>
            <a:off x="603377" y="960694"/>
            <a:ext cx="117980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福井高専 電子情報工学科卒→起業</a:t>
            </a:r>
          </a:p>
        </p:txBody>
      </p:sp>
      <p:sp>
        <p:nvSpPr>
          <p:cNvPr id="253" name="がんきょう"/>
          <p:cNvSpPr txBox="1"/>
          <p:nvPr/>
        </p:nvSpPr>
        <p:spPr>
          <a:xfrm>
            <a:off x="4514785" y="425519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がんきょう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0013" b="0"/>
          <a:stretch>
            <a:fillRect/>
          </a:stretch>
        </p:blipFill>
        <p:spPr>
          <a:xfrm>
            <a:off x="290727" y="2528881"/>
            <a:ext cx="5916934" cy="611447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Arrow"/>
          <p:cNvSpPr/>
          <p:nvPr/>
        </p:nvSpPr>
        <p:spPr>
          <a:xfrm>
            <a:off x="2092386" y="612618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6" name="鯖江から来ました！"/>
          <p:cNvSpPr txBox="1"/>
          <p:nvPr/>
        </p:nvSpPr>
        <p:spPr>
          <a:xfrm>
            <a:off x="4514849" y="8851380"/>
            <a:ext cx="39751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b="1" sz="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鯖江から来ました！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ながいほうを…"/>
          <p:cNvSpPr txBox="1"/>
          <p:nvPr/>
        </p:nvSpPr>
        <p:spPr>
          <a:xfrm>
            <a:off x="840596" y="8107048"/>
            <a:ext cx="400278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ながいほうを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いちばんした”LED”</a:t>
            </a:r>
          </a:p>
        </p:txBody>
      </p:sp>
      <p:sp>
        <p:nvSpPr>
          <p:cNvPr id="343" name="みじかいほうを…"/>
          <p:cNvSpPr txBox="1"/>
          <p:nvPr/>
        </p:nvSpPr>
        <p:spPr>
          <a:xfrm>
            <a:off x="1198164" y="4940300"/>
            <a:ext cx="328765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みじかいほうを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したから3ばんめ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“OUT4”</a:t>
            </a:r>
          </a:p>
        </p:txBody>
      </p:sp>
      <p:grpSp>
        <p:nvGrpSpPr>
          <p:cNvPr id="348" name="Group"/>
          <p:cNvGrpSpPr/>
          <p:nvPr/>
        </p:nvGrpSpPr>
        <p:grpSpPr>
          <a:xfrm>
            <a:off x="1062361" y="6623274"/>
            <a:ext cx="3559257" cy="1413750"/>
            <a:chOff x="0" y="0"/>
            <a:chExt cx="3559256" cy="1413749"/>
          </a:xfrm>
        </p:grpSpPr>
        <p:pic>
          <p:nvPicPr>
            <p:cNvPr id="3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371524" y="-371442"/>
              <a:ext cx="1407884" cy="215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498094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0" b="0"/>
            <a:stretch>
              <a:fillRect/>
            </a:stretch>
          </p:blipFill>
          <p:spPr>
            <a:xfrm rot="16200000">
              <a:off x="1989863" y="295689"/>
              <a:ext cx="1407884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2039" r="44812" b="0"/>
            <a:stretch>
              <a:fillRect/>
            </a:stretch>
          </p:blipFill>
          <p:spPr>
            <a:xfrm rot="16200000">
              <a:off x="2762518" y="617011"/>
              <a:ext cx="776973" cy="81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9" name="電子工作はじめのいっぽ"/>
          <p:cNvSpPr txBox="1"/>
          <p:nvPr/>
        </p:nvSpPr>
        <p:spPr>
          <a:xfrm>
            <a:off x="1336977" y="700298"/>
            <a:ext cx="98933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電子工作はじめのいっぽ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2719" t="0" r="0" b="0"/>
          <a:stretch>
            <a:fillRect/>
          </a:stretch>
        </p:blipFill>
        <p:spPr>
          <a:xfrm>
            <a:off x="5419250" y="1984489"/>
            <a:ext cx="7805411" cy="7025207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LEDをつなごう"/>
          <p:cNvSpPr txBox="1"/>
          <p:nvPr/>
        </p:nvSpPr>
        <p:spPr>
          <a:xfrm>
            <a:off x="771482" y="2985399"/>
            <a:ext cx="414101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LEDをつなごう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6187814" y="8584803"/>
            <a:ext cx="850769" cy="228997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6" name="Connection Line"/>
          <p:cNvSpPr/>
          <p:nvPr/>
        </p:nvSpPr>
        <p:spPr>
          <a:xfrm>
            <a:off x="8682059" y="5779491"/>
            <a:ext cx="2175959" cy="922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96" fill="norm" stroke="1" extrusionOk="0">
                <a:moveTo>
                  <a:pt x="0" y="20087"/>
                </a:moveTo>
                <a:cubicBezTo>
                  <a:pt x="12946" y="21600"/>
                  <a:pt x="20146" y="14904"/>
                  <a:pt x="2160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5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56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59" name="Group"/>
          <p:cNvGrpSpPr/>
          <p:nvPr/>
        </p:nvGrpSpPr>
        <p:grpSpPr>
          <a:xfrm>
            <a:off x="10431537" y="4267791"/>
            <a:ext cx="783036" cy="1511796"/>
            <a:chOff x="0" y="0"/>
            <a:chExt cx="783034" cy="1511795"/>
          </a:xfrm>
        </p:grpSpPr>
        <p:sp>
          <p:nvSpPr>
            <p:cNvPr id="357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8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2" name="Group"/>
          <p:cNvGrpSpPr/>
          <p:nvPr/>
        </p:nvGrpSpPr>
        <p:grpSpPr>
          <a:xfrm>
            <a:off x="7899024" y="6459892"/>
            <a:ext cx="783036" cy="405574"/>
            <a:chOff x="0" y="0"/>
            <a:chExt cx="783034" cy="405572"/>
          </a:xfrm>
        </p:grpSpPr>
        <p:sp>
          <p:nvSpPr>
            <p:cNvPr id="360" name="Rectangle"/>
            <p:cNvSpPr/>
            <p:nvPr/>
          </p:nvSpPr>
          <p:spPr>
            <a:xfrm rot="16200000">
              <a:off x="27440" y="41797"/>
              <a:ext cx="267098" cy="32197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1" name="Rounded Rectangle"/>
            <p:cNvSpPr/>
            <p:nvPr/>
          </p:nvSpPr>
          <p:spPr>
            <a:xfrm rot="16200000">
              <a:off x="307879" y="-69583"/>
              <a:ext cx="405573" cy="544739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5" name="Group"/>
          <p:cNvGrpSpPr/>
          <p:nvPr/>
        </p:nvGrpSpPr>
        <p:grpSpPr>
          <a:xfrm>
            <a:off x="7846997" y="5557150"/>
            <a:ext cx="1511796" cy="783036"/>
            <a:chOff x="0" y="0"/>
            <a:chExt cx="1511795" cy="783034"/>
          </a:xfrm>
        </p:grpSpPr>
        <p:sp>
          <p:nvSpPr>
            <p:cNvPr id="363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4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07" name="Connection Line"/>
          <p:cNvSpPr/>
          <p:nvPr/>
        </p:nvSpPr>
        <p:spPr>
          <a:xfrm>
            <a:off x="9135370" y="4487297"/>
            <a:ext cx="925568" cy="1333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fill="norm" stroke="1" extrusionOk="0">
                <a:moveTo>
                  <a:pt x="3925" y="21600"/>
                </a:moveTo>
                <a:cubicBezTo>
                  <a:pt x="21600" y="17589"/>
                  <a:pt x="20292" y="10389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テレビ"/>
          <p:cNvSpPr txBox="1"/>
          <p:nvPr>
            <p:ph type="title"/>
          </p:nvPr>
        </p:nvSpPr>
        <p:spPr>
          <a:xfrm>
            <a:off x="821961" y="1363194"/>
            <a:ext cx="2800549" cy="6905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テレビ</a:t>
            </a:r>
          </a:p>
        </p:txBody>
      </p:sp>
      <p:sp>
        <p:nvSpPr>
          <p:cNvPr id="369" name="キーボード"/>
          <p:cNvSpPr txBox="1"/>
          <p:nvPr/>
        </p:nvSpPr>
        <p:spPr>
          <a:xfrm>
            <a:off x="4753609" y="1239661"/>
            <a:ext cx="3986011" cy="937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</a:t>
            </a:r>
          </a:p>
        </p:txBody>
      </p:sp>
      <p:sp>
        <p:nvSpPr>
          <p:cNvPr id="370" name="でんげん"/>
          <p:cNvSpPr txBox="1"/>
          <p:nvPr/>
        </p:nvSpPr>
        <p:spPr>
          <a:xfrm>
            <a:off x="8963392" y="1041852"/>
            <a:ext cx="4190260" cy="133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</a:t>
            </a:r>
          </a:p>
        </p:txBody>
      </p:sp>
      <p:sp>
        <p:nvSpPr>
          <p:cNvPr id="371" name="IchigoJamをつなごう"/>
          <p:cNvSpPr txBox="1"/>
          <p:nvPr/>
        </p:nvSpPr>
        <p:spPr>
          <a:xfrm>
            <a:off x="988086" y="-47532"/>
            <a:ext cx="11275087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IchigoJamをつなごう</a:t>
            </a:r>
          </a:p>
        </p:txBody>
      </p:sp>
      <p:sp>
        <p:nvSpPr>
          <p:cNvPr id="372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3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08" name="Connection Line"/>
          <p:cNvSpPr/>
          <p:nvPr/>
        </p:nvSpPr>
        <p:spPr>
          <a:xfrm>
            <a:off x="948217" y="2903471"/>
            <a:ext cx="1069085" cy="31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41" h="21600" fill="norm" stroke="1" extrusionOk="0">
                <a:moveTo>
                  <a:pt x="18541" y="21600"/>
                </a:moveTo>
                <a:cubicBezTo>
                  <a:pt x="2604" y="20334"/>
                  <a:pt x="-3059" y="13134"/>
                  <a:pt x="1553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78" name="Group"/>
          <p:cNvGrpSpPr/>
          <p:nvPr/>
        </p:nvGrpSpPr>
        <p:grpSpPr>
          <a:xfrm>
            <a:off x="2017305" y="5679593"/>
            <a:ext cx="1620591" cy="690549"/>
            <a:chOff x="0" y="0"/>
            <a:chExt cx="1620589" cy="690547"/>
          </a:xfrm>
        </p:grpSpPr>
        <p:sp>
          <p:nvSpPr>
            <p:cNvPr id="375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6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77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83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379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0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1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4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87" name="Group"/>
          <p:cNvGrpSpPr/>
          <p:nvPr/>
        </p:nvGrpSpPr>
        <p:grpSpPr>
          <a:xfrm>
            <a:off x="11486822" y="4267791"/>
            <a:ext cx="783036" cy="1511796"/>
            <a:chOff x="0" y="0"/>
            <a:chExt cx="783034" cy="1511795"/>
          </a:xfrm>
        </p:grpSpPr>
        <p:sp>
          <p:nvSpPr>
            <p:cNvPr id="385" name="Rectangle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6" name="Rounded Rectangle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09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89" name="Rounded Rectangle"/>
          <p:cNvSpPr/>
          <p:nvPr/>
        </p:nvSpPr>
        <p:spPr>
          <a:xfrm rot="5400000">
            <a:off x="50953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392" name="Group"/>
          <p:cNvGrpSpPr/>
          <p:nvPr/>
        </p:nvGrpSpPr>
        <p:grpSpPr>
          <a:xfrm>
            <a:off x="6524917" y="5023688"/>
            <a:ext cx="5375639" cy="3940859"/>
            <a:chOff x="0" y="0"/>
            <a:chExt cx="5375638" cy="3940857"/>
          </a:xfrm>
        </p:grpSpPr>
        <p:sp>
          <p:nvSpPr>
            <p:cNvPr id="410" name="Connection Line"/>
            <p:cNvSpPr/>
            <p:nvPr/>
          </p:nvSpPr>
          <p:spPr>
            <a:xfrm>
              <a:off x="1324570" y="0"/>
              <a:ext cx="4051069" cy="3701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0" h="21398" fill="norm" stroke="1" extrusionOk="0">
                  <a:moveTo>
                    <a:pt x="20507" y="0"/>
                  </a:moveTo>
                  <a:cubicBezTo>
                    <a:pt x="21600" y="14469"/>
                    <a:pt x="14764" y="21600"/>
                    <a:pt x="0" y="21394"/>
                  </a:cubicBezTo>
                </a:path>
              </a:pathLst>
            </a:custGeom>
            <a:noFill/>
            <a:ln w="1778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91" name="Rounded Rectangle"/>
            <p:cNvSpPr/>
            <p:nvPr/>
          </p:nvSpPr>
          <p:spPr>
            <a:xfrm rot="5400000">
              <a:off x="393839" y="3010126"/>
              <a:ext cx="536892" cy="1324572"/>
            </a:xfrm>
            <a:prstGeom prst="roundRect">
              <a:avLst>
                <a:gd name="adj" fmla="val 25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411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94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5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6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7" name="②"/>
          <p:cNvSpPr txBox="1"/>
          <p:nvPr/>
        </p:nvSpPr>
        <p:spPr>
          <a:xfrm>
            <a:off x="3337983" y="6370579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398" name="①"/>
          <p:cNvSpPr txBox="1"/>
          <p:nvPr/>
        </p:nvSpPr>
        <p:spPr>
          <a:xfrm>
            <a:off x="7620675" y="4774505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399" name="③"/>
          <p:cNvSpPr txBox="1"/>
          <p:nvPr/>
        </p:nvSpPr>
        <p:spPr>
          <a:xfrm>
            <a:off x="7752486" y="70727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400" name="⑥"/>
          <p:cNvSpPr txBox="1"/>
          <p:nvPr/>
        </p:nvSpPr>
        <p:spPr>
          <a:xfrm>
            <a:off x="5966019" y="907937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⑥</a:t>
            </a:r>
          </a:p>
        </p:txBody>
      </p:sp>
      <p:sp>
        <p:nvSpPr>
          <p:cNvPr id="401" name="④"/>
          <p:cNvSpPr txBox="1"/>
          <p:nvPr/>
        </p:nvSpPr>
        <p:spPr>
          <a:xfrm>
            <a:off x="9898786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402" name="⑤"/>
          <p:cNvSpPr txBox="1"/>
          <p:nvPr/>
        </p:nvSpPr>
        <p:spPr>
          <a:xfrm>
            <a:off x="12256740" y="4178890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⑤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5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15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6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7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8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19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0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でんげんとIchigoJamを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7463">
              <a:defRPr sz="4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でんげんとIchigoJamをスイッチオン！</a:t>
            </a:r>
          </a:p>
        </p:txBody>
      </p:sp>
      <p:sp>
        <p:nvSpPr>
          <p:cNvPr id="424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5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452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27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33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429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0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1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2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53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5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36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4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38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440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1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2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3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4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5" name="①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446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7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8" name="②"/>
          <p:cNvSpPr txBox="1"/>
          <p:nvPr/>
        </p:nvSpPr>
        <p:spPr>
          <a:xfrm>
            <a:off x="7590540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449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58" name="てんめつしているのは、カーソル"/>
          <p:cNvSpPr txBox="1"/>
          <p:nvPr/>
        </p:nvSpPr>
        <p:spPr>
          <a:xfrm>
            <a:off x="772159" y="8229600"/>
            <a:ext cx="1154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てんめつしているのは、カーソル</a:t>
            </a:r>
          </a:p>
        </p:txBody>
      </p:sp>
      <p:sp>
        <p:nvSpPr>
          <p:cNvPr id="459" name="Rectangle"/>
          <p:cNvSpPr/>
          <p:nvPr/>
        </p:nvSpPr>
        <p:spPr>
          <a:xfrm>
            <a:off x="7112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コンピューターと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コンピューターと</a:t>
            </a:r>
          </a:p>
          <a:p>
            <a:pPr/>
            <a:r>
              <a:t>はなそう</a:t>
            </a:r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6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7" name="・・・…"/>
          <p:cNvSpPr txBox="1"/>
          <p:nvPr/>
        </p:nvSpPr>
        <p:spPr>
          <a:xfrm>
            <a:off x="7512049" y="2728383"/>
            <a:ext cx="519430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（ミミ、ナイヨ）</a:t>
            </a:r>
          </a:p>
        </p:txBody>
      </p:sp>
      <p:sp>
        <p:nvSpPr>
          <p:cNvPr id="468" name="ハロー"/>
          <p:cNvSpPr/>
          <p:nvPr/>
        </p:nvSpPr>
        <p:spPr>
          <a:xfrm>
            <a:off x="80433" y="5252508"/>
            <a:ext cx="5408151" cy="3065927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ハロー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71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2" name="キーボードで「A」と、うってみよう"/>
          <p:cNvSpPr txBox="1"/>
          <p:nvPr/>
        </p:nvSpPr>
        <p:spPr>
          <a:xfrm>
            <a:off x="41021" y="8229600"/>
            <a:ext cx="1292275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キーボードで「A」と、うってみよう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75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79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7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7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78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480" name="Rectangle"/>
          <p:cNvSpPr/>
          <p:nvPr/>
        </p:nvSpPr>
        <p:spPr>
          <a:xfrm>
            <a:off x="1333500" y="21971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IchigoJam BASIC…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IchigoJam BASIC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A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Syntax error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483" name="Rectangle"/>
          <p:cNvSpPr/>
          <p:nvPr/>
        </p:nvSpPr>
        <p:spPr>
          <a:xfrm>
            <a:off x="698500" y="3771900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4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488" name="Group"/>
          <p:cNvGrpSpPr/>
          <p:nvPr/>
        </p:nvGrpSpPr>
        <p:grpSpPr>
          <a:xfrm>
            <a:off x="2020554" y="4861140"/>
            <a:ext cx="8985534" cy="3711360"/>
            <a:chOff x="0" y="0"/>
            <a:chExt cx="8985533" cy="3711359"/>
          </a:xfrm>
        </p:grpSpPr>
        <p:pic>
          <p:nvPicPr>
            <p:cNvPr id="48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963692" cy="371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Circle"/>
            <p:cNvSpPr/>
            <p:nvPr/>
          </p:nvSpPr>
          <p:spPr>
            <a:xfrm>
              <a:off x="7542545" y="985671"/>
              <a:ext cx="1442989" cy="1442989"/>
            </a:xfrm>
            <a:prstGeom prst="ellipse">
              <a:avLst/>
            </a:prstGeom>
            <a:noFill/>
            <a:ln w="254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87" name="A"/>
            <p:cNvSpPr txBox="1"/>
            <p:nvPr/>
          </p:nvSpPr>
          <p:spPr>
            <a:xfrm>
              <a:off x="1516346" y="1730159"/>
              <a:ext cx="36842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2" name="?"/>
          <p:cNvSpPr txBox="1"/>
          <p:nvPr/>
        </p:nvSpPr>
        <p:spPr>
          <a:xfrm>
            <a:off x="6958118" y="194734"/>
            <a:ext cx="95123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93" name="A"/>
          <p:cNvSpPr txBox="1"/>
          <p:nvPr/>
        </p:nvSpPr>
        <p:spPr>
          <a:xfrm>
            <a:off x="2018922" y="6023928"/>
            <a:ext cx="62801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94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5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96" name="Syntax error"/>
          <p:cNvSpPr txBox="1"/>
          <p:nvPr/>
        </p:nvSpPr>
        <p:spPr>
          <a:xfrm>
            <a:off x="7820554" y="5905500"/>
            <a:ext cx="501332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97" name="（シンタックス エラー）"/>
          <p:cNvSpPr txBox="1"/>
          <p:nvPr/>
        </p:nvSpPr>
        <p:spPr>
          <a:xfrm>
            <a:off x="8053599" y="6923617"/>
            <a:ext cx="454723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（シンタックス エラー）</a:t>
            </a:r>
          </a:p>
        </p:txBody>
      </p:sp>
      <p:sp>
        <p:nvSpPr>
          <p:cNvPr id="498" name="シラナイ…"/>
          <p:cNvSpPr txBox="1"/>
          <p:nvPr/>
        </p:nvSpPr>
        <p:spPr>
          <a:xfrm>
            <a:off x="8096250" y="2000250"/>
            <a:ext cx="39243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シラナイ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コトバダナー</a:t>
            </a:r>
          </a:p>
        </p:txBody>
      </p:sp>
      <p:grpSp>
        <p:nvGrpSpPr>
          <p:cNvPr id="502" name="Group"/>
          <p:cNvGrpSpPr/>
          <p:nvPr/>
        </p:nvGrpSpPr>
        <p:grpSpPr>
          <a:xfrm>
            <a:off x="2980491" y="5787072"/>
            <a:ext cx="891680" cy="926691"/>
            <a:chOff x="0" y="0"/>
            <a:chExt cx="891678" cy="926690"/>
          </a:xfrm>
        </p:grpSpPr>
        <p:sp>
          <p:nvSpPr>
            <p:cNvPr id="499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0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01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03" name="（エー、エンター）"/>
          <p:cNvSpPr txBox="1"/>
          <p:nvPr/>
        </p:nvSpPr>
        <p:spPr>
          <a:xfrm>
            <a:off x="1288196" y="6991152"/>
            <a:ext cx="3314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（エー、エンター）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980"/>
          <a:stretch>
            <a:fillRect/>
          </a:stretch>
        </p:blipFill>
        <p:spPr>
          <a:xfrm>
            <a:off x="3297631" y="4575337"/>
            <a:ext cx="2579324" cy="1282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福野 泰介（ふくのたいすけ）…"/>
          <p:cNvSpPr txBox="1"/>
          <p:nvPr/>
        </p:nvSpPr>
        <p:spPr>
          <a:xfrm>
            <a:off x="2625666" y="1254746"/>
            <a:ext cx="6316676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福野 泰介（ふくのたいすけ）</a:t>
            </a:r>
          </a:p>
          <a:p>
            <a:pPr>
              <a:defRPr sz="3200"/>
            </a:pPr>
            <a:r>
              <a:t>福井高専 電子情報工学科卒</a:t>
            </a:r>
          </a:p>
          <a:p>
            <a:pPr>
              <a:defRPr sz="3200"/>
            </a:pPr>
            <a:r>
              <a:t>IchigoJam 開発者</a:t>
            </a:r>
          </a:p>
          <a:p>
            <a:pPr>
              <a:defRPr sz="3200"/>
            </a:pPr>
            <a:r>
              <a:t> 株式会社 jig.jp 創業者＆会長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719" t="0" r="0" b="0"/>
          <a:stretch>
            <a:fillRect/>
          </a:stretch>
        </p:blipFill>
        <p:spPr>
          <a:xfrm>
            <a:off x="4437116" y="71023"/>
            <a:ext cx="7805411" cy="7025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21604" b="0"/>
          <a:stretch>
            <a:fillRect/>
          </a:stretch>
        </p:blipFill>
        <p:spPr>
          <a:xfrm>
            <a:off x="2178050" y="4696883"/>
            <a:ext cx="2797705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この LED をつけてもらおう"/>
          <p:cNvSpPr txBox="1"/>
          <p:nvPr>
            <p:ph type="title"/>
          </p:nvPr>
        </p:nvSpPr>
        <p:spPr>
          <a:xfrm>
            <a:off x="630105" y="7704929"/>
            <a:ext cx="8879615" cy="1367709"/>
          </a:xfrm>
          <a:prstGeom prst="rect">
            <a:avLst/>
          </a:prstGeom>
        </p:spPr>
        <p:txBody>
          <a:bodyPr/>
          <a:lstStyle>
            <a:lvl1pPr algn="l" defTabSz="543305">
              <a:defRPr sz="5115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この LED をつけてもらおう</a:t>
            </a:r>
          </a:p>
        </p:txBody>
      </p:sp>
      <p:sp>
        <p:nvSpPr>
          <p:cNvPr id="508" name="Arrow"/>
          <p:cNvSpPr/>
          <p:nvPr/>
        </p:nvSpPr>
        <p:spPr>
          <a:xfrm rot="16200000">
            <a:off x="2121188" y="6245356"/>
            <a:ext cx="16165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11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1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1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1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18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19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0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26" name="LED1"/>
          <p:cNvSpPr txBox="1"/>
          <p:nvPr/>
        </p:nvSpPr>
        <p:spPr>
          <a:xfrm>
            <a:off x="1491495" y="6112735"/>
            <a:ext cx="18243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527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28" name="*"/>
          <p:cNvSpPr txBox="1"/>
          <p:nvPr/>
        </p:nvSpPr>
        <p:spPr>
          <a:xfrm>
            <a:off x="7453841" y="1337733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529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30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31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  <p:sp>
        <p:nvSpPr>
          <p:cNvPr id="532" name="（オーケー）"/>
          <p:cNvSpPr txBox="1"/>
          <p:nvPr/>
        </p:nvSpPr>
        <p:spPr>
          <a:xfrm>
            <a:off x="8061959" y="6669617"/>
            <a:ext cx="2400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（オーケー）</a:t>
            </a:r>
          </a:p>
        </p:txBody>
      </p:sp>
      <p:sp>
        <p:nvSpPr>
          <p:cNvPr id="533" name="（エルイーディー、ワン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（エルイーディー、ワン、エンター）</a:t>
            </a:r>
          </a:p>
        </p:txBody>
      </p:sp>
      <p:sp>
        <p:nvSpPr>
          <p:cNvPr id="534" name="Rectangle"/>
          <p:cNvSpPr/>
          <p:nvPr/>
        </p:nvSpPr>
        <p:spPr>
          <a:xfrm>
            <a:off x="22531635" y="-1532037"/>
            <a:ext cx="866280" cy="87967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38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3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4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4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4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4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4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5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55" name="!"/>
          <p:cNvSpPr txBox="1"/>
          <p:nvPr/>
        </p:nvSpPr>
        <p:spPr>
          <a:xfrm>
            <a:off x="7128298" y="194734"/>
            <a:ext cx="610871" cy="137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556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57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558" name="OK"/>
          <p:cNvSpPr txBox="1"/>
          <p:nvPr/>
        </p:nvSpPr>
        <p:spPr>
          <a:xfrm>
            <a:off x="8609329" y="5905500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59" name="LED0"/>
          <p:cNvSpPr txBox="1"/>
          <p:nvPr/>
        </p:nvSpPr>
        <p:spPr>
          <a:xfrm>
            <a:off x="1422280" y="6112735"/>
            <a:ext cx="196278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560" name="（エルイーディー、ゼロ、エンター）"/>
          <p:cNvSpPr txBox="1"/>
          <p:nvPr/>
        </p:nvSpPr>
        <p:spPr>
          <a:xfrm>
            <a:off x="81696" y="7003852"/>
            <a:ext cx="572770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（エルイーディー、ゼロ、エンター）</a:t>
            </a:r>
          </a:p>
        </p:txBody>
      </p:sp>
      <p:grpSp>
        <p:nvGrpSpPr>
          <p:cNvPr id="564" name="Group"/>
          <p:cNvGrpSpPr/>
          <p:nvPr/>
        </p:nvGrpSpPr>
        <p:grpSpPr>
          <a:xfrm>
            <a:off x="3924161" y="5922644"/>
            <a:ext cx="891680" cy="926691"/>
            <a:chOff x="0" y="0"/>
            <a:chExt cx="891678" cy="926690"/>
          </a:xfrm>
        </p:grpSpPr>
        <p:sp>
          <p:nvSpPr>
            <p:cNvPr id="561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2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63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65" name="シッテル！"/>
          <p:cNvSpPr txBox="1"/>
          <p:nvPr/>
        </p:nvSpPr>
        <p:spPr>
          <a:xfrm>
            <a:off x="8413750" y="2476500"/>
            <a:ext cx="328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シッテル！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LED1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68" name="L E D 1 エンター"/>
          <p:cNvSpPr txBox="1"/>
          <p:nvPr/>
        </p:nvSpPr>
        <p:spPr>
          <a:xfrm>
            <a:off x="2927477" y="8648700"/>
            <a:ext cx="714984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エンター</a:t>
            </a:r>
          </a:p>
        </p:txBody>
      </p:sp>
      <p:pic>
        <p:nvPicPr>
          <p:cNvPr id="5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1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72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3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74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7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76" name="Circle"/>
          <p:cNvSpPr/>
          <p:nvPr/>
        </p:nvSpPr>
        <p:spPr>
          <a:xfrm>
            <a:off x="2595320" y="51606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7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8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LED0"/>
          <p:cNvSpPr txBox="1"/>
          <p:nvPr/>
        </p:nvSpPr>
        <p:spPr>
          <a:xfrm>
            <a:off x="457200" y="514349"/>
            <a:ext cx="12090400" cy="72009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81" name="エンターキー"/>
          <p:cNvSpPr txBox="1"/>
          <p:nvPr/>
        </p:nvSpPr>
        <p:spPr>
          <a:xfrm>
            <a:off x="7867649" y="8597900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pic>
        <p:nvPicPr>
          <p:cNvPr id="5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554" y="4861140"/>
            <a:ext cx="8963692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Circle"/>
          <p:cNvSpPr/>
          <p:nvPr/>
        </p:nvSpPr>
        <p:spPr>
          <a:xfrm>
            <a:off x="9563100" y="5846812"/>
            <a:ext cx="1442988" cy="14429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4" name="D"/>
          <p:cNvSpPr txBox="1"/>
          <p:nvPr/>
        </p:nvSpPr>
        <p:spPr>
          <a:xfrm>
            <a:off x="4620633" y="6574366"/>
            <a:ext cx="38944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585" name="Rectangle"/>
          <p:cNvSpPr/>
          <p:nvPr/>
        </p:nvSpPr>
        <p:spPr>
          <a:xfrm>
            <a:off x="3744145" y="2149521"/>
            <a:ext cx="194272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86" name="E"/>
          <p:cNvSpPr txBox="1"/>
          <p:nvPr/>
        </p:nvSpPr>
        <p:spPr>
          <a:xfrm>
            <a:off x="4544433" y="6057900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587" name="L"/>
          <p:cNvSpPr txBox="1"/>
          <p:nvPr/>
        </p:nvSpPr>
        <p:spPr>
          <a:xfrm>
            <a:off x="7939567" y="6574366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588" name="0"/>
          <p:cNvSpPr txBox="1"/>
          <p:nvPr/>
        </p:nvSpPr>
        <p:spPr>
          <a:xfrm>
            <a:off x="8015767" y="54864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589" name="Circle"/>
          <p:cNvSpPr/>
          <p:nvPr/>
        </p:nvSpPr>
        <p:spPr>
          <a:xfrm>
            <a:off x="7457370" y="62338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0" name="Circle"/>
          <p:cNvSpPr/>
          <p:nvPr/>
        </p:nvSpPr>
        <p:spPr>
          <a:xfrm>
            <a:off x="7535620" y="5147956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1" name="Circle"/>
          <p:cNvSpPr/>
          <p:nvPr/>
        </p:nvSpPr>
        <p:spPr>
          <a:xfrm>
            <a:off x="4146713" y="5967172"/>
            <a:ext cx="1261088" cy="1261088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L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LLL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94" name="うちすぎてみよう"/>
          <p:cNvSpPr txBox="1"/>
          <p:nvPr/>
        </p:nvSpPr>
        <p:spPr>
          <a:xfrm>
            <a:off x="3397250" y="8293100"/>
            <a:ext cx="621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うちすぎてみよう</a:t>
            </a:r>
          </a:p>
        </p:txBody>
      </p:sp>
      <p:sp>
        <p:nvSpPr>
          <p:cNvPr id="595" name="Rectangle"/>
          <p:cNvSpPr/>
          <p:nvPr/>
        </p:nvSpPr>
        <p:spPr>
          <a:xfrm>
            <a:off x="2808579" y="2221488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9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L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599" name="そんなときはバックスペース…"/>
          <p:cNvSpPr txBox="1"/>
          <p:nvPr/>
        </p:nvSpPr>
        <p:spPr>
          <a:xfrm>
            <a:off x="1111250" y="7721600"/>
            <a:ext cx="10782301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そんなときはバックスペース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（カーソルひだりひとつけす）</a:t>
            </a:r>
          </a:p>
        </p:txBody>
      </p:sp>
      <p:sp>
        <p:nvSpPr>
          <p:cNvPr id="600" name="Rectangle"/>
          <p:cNvSpPr/>
          <p:nvPr/>
        </p:nvSpPr>
        <p:spPr>
          <a:xfrm>
            <a:off x="1302501" y="2229954"/>
            <a:ext cx="194271" cy="73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01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22367" y="4901597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ircle"/>
          <p:cNvSpPr/>
          <p:nvPr/>
        </p:nvSpPr>
        <p:spPr>
          <a:xfrm>
            <a:off x="5414066" y="5198460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LED1:LED0"/>
          <p:cNvSpPr txBox="1"/>
          <p:nvPr/>
        </p:nvSpPr>
        <p:spPr>
          <a:xfrm>
            <a:off x="3269191" y="2829983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09" name="Group"/>
          <p:cNvGrpSpPr/>
          <p:nvPr/>
        </p:nvGrpSpPr>
        <p:grpSpPr>
          <a:xfrm>
            <a:off x="9118461" y="2933538"/>
            <a:ext cx="464332" cy="482564"/>
            <a:chOff x="0" y="0"/>
            <a:chExt cx="464331" cy="482563"/>
          </a:xfrm>
        </p:grpSpPr>
        <p:sp>
          <p:nvSpPr>
            <p:cNvPr id="60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0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0" name="け"/>
          <p:cNvSpPr txBox="1"/>
          <p:nvPr/>
        </p:nvSpPr>
        <p:spPr>
          <a:xfrm>
            <a:off x="5814738" y="419198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611" name="Arrow"/>
          <p:cNvSpPr/>
          <p:nvPr/>
        </p:nvSpPr>
        <p:spPr>
          <a:xfrm rot="16200000">
            <a:off x="5779714" y="3653682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61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53833" y="7119863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Circle"/>
          <p:cNvSpPr/>
          <p:nvPr/>
        </p:nvSpPr>
        <p:spPr>
          <a:xfrm>
            <a:off x="3940866" y="8153326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4" name=":"/>
          <p:cNvSpPr txBox="1"/>
          <p:nvPr/>
        </p:nvSpPr>
        <p:spPr>
          <a:xfrm>
            <a:off x="7656403" y="7117619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15" name=";"/>
          <p:cNvSpPr txBox="1"/>
          <p:nvPr/>
        </p:nvSpPr>
        <p:spPr>
          <a:xfrm>
            <a:off x="7656403" y="8335825"/>
            <a:ext cx="965400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16" name="コロン"/>
          <p:cNvSpPr txBox="1"/>
          <p:nvPr/>
        </p:nvSpPr>
        <p:spPr>
          <a:xfrm>
            <a:off x="9863552" y="71079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617" name="セミコロン"/>
          <p:cNvSpPr txBox="1"/>
          <p:nvPr/>
        </p:nvSpPr>
        <p:spPr>
          <a:xfrm>
            <a:off x="8977038" y="8299312"/>
            <a:ext cx="2559778" cy="1103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618" name="Circle"/>
          <p:cNvSpPr/>
          <p:nvPr/>
        </p:nvSpPr>
        <p:spPr>
          <a:xfrm>
            <a:off x="9001575" y="72980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19" name="ひからせて、けす！"/>
          <p:cNvSpPr txBox="1"/>
          <p:nvPr/>
        </p:nvSpPr>
        <p:spPr>
          <a:xfrm>
            <a:off x="3016250" y="402167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ひからせて、けす！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sp>
        <p:nvSpPr>
          <p:cNvPr id="273" name="Rectangle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GenEiGothicN-R"/>
                <a:ea typeface="GenEiGothicN-R"/>
                <a:cs typeface="GenEiGothicN-R"/>
                <a:sym typeface="GenEiGothicN-R"/>
              </a:defRPr>
            </a:pP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2918" y="687140"/>
            <a:ext cx="5679079" cy="8379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1240300"/>
            <a:ext cx="3426150" cy="3209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Oval"/>
          <p:cNvSpPr/>
          <p:nvPr/>
        </p:nvSpPr>
        <p:spPr>
          <a:xfrm>
            <a:off x="3073400" y="9022887"/>
            <a:ext cx="7301574" cy="212771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23" name="Line"/>
          <p:cNvSpPr/>
          <p:nvPr/>
        </p:nvSpPr>
        <p:spPr>
          <a:xfrm flipV="1">
            <a:off x="5816600" y="4675320"/>
            <a:ext cx="0" cy="412154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24" name="Line"/>
          <p:cNvSpPr/>
          <p:nvPr/>
        </p:nvSpPr>
        <p:spPr>
          <a:xfrm flipV="1">
            <a:off x="7061200" y="4675319"/>
            <a:ext cx="0" cy="41215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625" name="OK"/>
          <p:cNvSpPr txBox="1"/>
          <p:nvPr/>
        </p:nvSpPr>
        <p:spPr>
          <a:xfrm>
            <a:off x="8274903" y="6112735"/>
            <a:ext cx="113284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626" name="LED1:LED0"/>
          <p:cNvSpPr txBox="1"/>
          <p:nvPr/>
        </p:nvSpPr>
        <p:spPr>
          <a:xfrm>
            <a:off x="445650" y="6112735"/>
            <a:ext cx="39160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627" name="（さいごに、エンター）"/>
          <p:cNvSpPr txBox="1"/>
          <p:nvPr/>
        </p:nvSpPr>
        <p:spPr>
          <a:xfrm>
            <a:off x="932596" y="6991152"/>
            <a:ext cx="40259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（さいごに、エンター）</a:t>
            </a:r>
          </a:p>
        </p:txBody>
      </p:sp>
      <p:grpSp>
        <p:nvGrpSpPr>
          <p:cNvPr id="631" name="Group"/>
          <p:cNvGrpSpPr/>
          <p:nvPr/>
        </p:nvGrpSpPr>
        <p:grpSpPr>
          <a:xfrm>
            <a:off x="4457561" y="6068489"/>
            <a:ext cx="708770" cy="736601"/>
            <a:chOff x="0" y="0"/>
            <a:chExt cx="708769" cy="736599"/>
          </a:xfrm>
        </p:grpSpPr>
        <p:sp>
          <p:nvSpPr>
            <p:cNvPr id="628" name="Rectangle"/>
            <p:cNvSpPr/>
            <p:nvPr/>
          </p:nvSpPr>
          <p:spPr>
            <a:xfrm>
              <a:off x="0" y="0"/>
              <a:ext cx="708770" cy="7366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29" name="Line"/>
            <p:cNvSpPr/>
            <p:nvPr/>
          </p:nvSpPr>
          <p:spPr>
            <a:xfrm flipH="1" flipV="1">
              <a:off x="100787" y="497427"/>
              <a:ext cx="438632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0" name="Line"/>
            <p:cNvSpPr/>
            <p:nvPr/>
          </p:nvSpPr>
          <p:spPr>
            <a:xfrm flipH="1">
              <a:off x="518312" y="199925"/>
              <a:ext cx="2317" cy="32556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32" name="おや？"/>
          <p:cNvSpPr txBox="1"/>
          <p:nvPr/>
        </p:nvSpPr>
        <p:spPr>
          <a:xfrm>
            <a:off x="9584273" y="8060267"/>
            <a:ext cx="2019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おや？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35" name="Rectangle"/>
          <p:cNvSpPr/>
          <p:nvPr/>
        </p:nvSpPr>
        <p:spPr>
          <a:xfrm>
            <a:off x="615712" y="2214873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6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37" name="Arrow"/>
          <p:cNvSpPr/>
          <p:nvPr/>
        </p:nvSpPr>
        <p:spPr>
          <a:xfrm rot="5400000">
            <a:off x="143809" y="80856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8" name="カーソル「上」２回"/>
          <p:cNvSpPr txBox="1"/>
          <p:nvPr/>
        </p:nvSpPr>
        <p:spPr>
          <a:xfrm>
            <a:off x="3016250" y="8293100"/>
            <a:ext cx="6972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カーソル「上」２回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Circle"/>
          <p:cNvSpPr/>
          <p:nvPr/>
        </p:nvSpPr>
        <p:spPr>
          <a:xfrm>
            <a:off x="5041532" y="6908727"/>
            <a:ext cx="698105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LED1:LED0…"/>
          <p:cNvSpPr txBox="1"/>
          <p:nvPr/>
        </p:nvSpPr>
        <p:spPr>
          <a:xfrm>
            <a:off x="457200" y="1373716"/>
            <a:ext cx="12090400" cy="56515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LED1:LED0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OK</a:t>
            </a: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sp>
        <p:nvSpPr>
          <p:cNvPr id="643" name="エンターでもういちど！"/>
          <p:cNvSpPr txBox="1"/>
          <p:nvPr/>
        </p:nvSpPr>
        <p:spPr>
          <a:xfrm>
            <a:off x="2254249" y="8293100"/>
            <a:ext cx="849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エンターでもういちど！</a:t>
            </a:r>
          </a:p>
        </p:txBody>
      </p:sp>
      <p:sp>
        <p:nvSpPr>
          <p:cNvPr id="644" name="Rectangle"/>
          <p:cNvSpPr/>
          <p:nvPr/>
        </p:nvSpPr>
        <p:spPr>
          <a:xfrm>
            <a:off x="615712" y="3830290"/>
            <a:ext cx="326195" cy="738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45" name="1"/>
          <p:cNvSpPr txBox="1"/>
          <p:nvPr/>
        </p:nvSpPr>
        <p:spPr>
          <a:xfrm>
            <a:off x="3062767" y="5511800"/>
            <a:ext cx="3261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56234" y="54773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ircle"/>
          <p:cNvSpPr/>
          <p:nvPr/>
        </p:nvSpPr>
        <p:spPr>
          <a:xfrm>
            <a:off x="5172766" y="6100160"/>
            <a:ext cx="1112971" cy="11129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ここでもんだい！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ここでもんだい！</a:t>
            </a:r>
          </a:p>
        </p:txBody>
      </p:sp>
      <p:pic>
        <p:nvPicPr>
          <p:cNvPr id="6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653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55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5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7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sp>
        <p:nvSpPr>
          <p:cNvPr id="659" name="次のページにヒント！"/>
          <p:cNvSpPr txBox="1"/>
          <p:nvPr/>
        </p:nvSpPr>
        <p:spPr>
          <a:xfrm>
            <a:off x="4925821" y="8915215"/>
            <a:ext cx="31531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次のページにヒント！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75883"/>
            <a:ext cx="13004800" cy="787749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1959年製造 世界最古の動くコンピューター…"/>
          <p:cNvSpPr txBox="1"/>
          <p:nvPr/>
        </p:nvSpPr>
        <p:spPr>
          <a:xfrm>
            <a:off x="-9922" y="7336796"/>
            <a:ext cx="13024644" cy="2415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1959年製造 世界最古の動くコンピューター</a:t>
            </a:r>
          </a:p>
          <a:p>
            <a:pPr defTabSz="356362">
              <a:defRPr b="1" sz="5185">
                <a:latin typeface="Helvetica"/>
                <a:ea typeface="Helvetica"/>
                <a:cs typeface="Helvetica"/>
                <a:sym typeface="Helvetica"/>
              </a:defRPr>
            </a:pPr>
            <a:r>
              <a:t>富士通 FACOM128B： </a:t>
            </a:r>
            <a:r>
              <a:rPr>
                <a:solidFill>
                  <a:schemeClr val="accent5"/>
                </a:solidFill>
              </a:rPr>
              <a:t>10回/秒</a:t>
            </a:r>
          </a:p>
        </p:txBody>
      </p:sp>
      <p:sp>
        <p:nvSpPr>
          <p:cNvPr id="663" name="https://fukuno.jig.jp/2566"/>
          <p:cNvSpPr txBox="1"/>
          <p:nvPr/>
        </p:nvSpPr>
        <p:spPr>
          <a:xfrm>
            <a:off x="8878316" y="6891867"/>
            <a:ext cx="4040735" cy="4064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https://fukuno.jig.jp/2566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666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1" name="Group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668" name="Quote Bubble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66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0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2"/>
                  <a:ea typeface="IchigoJam 1.2"/>
                  <a:cs typeface="IchigoJam 1.2"/>
                  <a:sym typeface="IchigoJam 1.2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76" name="Table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8万円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77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6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680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まって = WAIT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まって = WAIT</a:t>
            </a:r>
          </a:p>
        </p:txBody>
      </p:sp>
      <p:pic>
        <p:nvPicPr>
          <p:cNvPr id="6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WAIT180"/>
          <p:cNvSpPr txBox="1"/>
          <p:nvPr/>
        </p:nvSpPr>
        <p:spPr>
          <a:xfrm>
            <a:off x="3269191" y="3595158"/>
            <a:ext cx="1273175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WAIT180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690" name="Group"/>
          <p:cNvGrpSpPr/>
          <p:nvPr/>
        </p:nvGrpSpPr>
        <p:grpSpPr>
          <a:xfrm>
            <a:off x="7873070" y="3674371"/>
            <a:ext cx="464333" cy="482565"/>
            <a:chOff x="0" y="0"/>
            <a:chExt cx="464331" cy="482563"/>
          </a:xfrm>
        </p:grpSpPr>
        <p:sp>
          <p:nvSpPr>
            <p:cNvPr id="687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8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9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91" name="まって"/>
          <p:cNvSpPr txBox="1"/>
          <p:nvPr/>
        </p:nvSpPr>
        <p:spPr>
          <a:xfrm>
            <a:off x="5302250" y="402167"/>
            <a:ext cx="2400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まって</a:t>
            </a:r>
          </a:p>
        </p:txBody>
      </p:sp>
      <p:sp>
        <p:nvSpPr>
          <p:cNvPr id="692" name="エンター、おしてから…"/>
          <p:cNvSpPr txBox="1"/>
          <p:nvPr/>
        </p:nvSpPr>
        <p:spPr>
          <a:xfrm>
            <a:off x="1262125" y="5650442"/>
            <a:ext cx="10480549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エンター、おしてから</a:t>
            </a:r>
          </a:p>
          <a:p>
            <a: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OKとかえるまでなんびょう？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277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543"/>
            <a:ext cx="13004801" cy="9308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LED1:WAIT180:LED0"/>
          <p:cNvSpPr txBox="1"/>
          <p:nvPr/>
        </p:nvSpPr>
        <p:spPr>
          <a:xfrm>
            <a:off x="983191" y="5165725"/>
            <a:ext cx="12731751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98" name="Group"/>
          <p:cNvGrpSpPr/>
          <p:nvPr/>
        </p:nvGrpSpPr>
        <p:grpSpPr>
          <a:xfrm>
            <a:off x="11920137" y="5248293"/>
            <a:ext cx="464333" cy="482564"/>
            <a:chOff x="0" y="0"/>
            <a:chExt cx="464331" cy="482563"/>
          </a:xfrm>
        </p:grpSpPr>
        <p:sp>
          <p:nvSpPr>
            <p:cNvPr id="695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6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7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99" name="ひかって、３びょうまって、けして"/>
          <p:cNvSpPr txBox="1"/>
          <p:nvPr/>
        </p:nvSpPr>
        <p:spPr>
          <a:xfrm>
            <a:off x="213783" y="3787775"/>
            <a:ext cx="1230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ひかって、３びょうまって、けして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LED1:WAIT180:LED0:WAIT10:LED1:WAIT10:LED0"/>
          <p:cNvSpPr txBox="1"/>
          <p:nvPr/>
        </p:nvSpPr>
        <p:spPr>
          <a:xfrm>
            <a:off x="305858" y="4495799"/>
            <a:ext cx="1273175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LED1:WAIT180:LED0:</a:t>
            </a:r>
            <a:r>
              <a:rPr>
                <a:solidFill>
                  <a:schemeClr val="accent5"/>
                </a:solidFill>
              </a:rPr>
              <a:t>WAIT10:LED1:WAIT10:LED0</a:t>
            </a:r>
          </a:p>
        </p:txBody>
      </p:sp>
      <p:sp>
        <p:nvSpPr>
          <p:cNvPr id="702" name="2かい、ひかった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2かい、ひかった？</a:t>
            </a:r>
          </a:p>
        </p:txBody>
      </p:sp>
      <p:sp>
        <p:nvSpPr>
          <p:cNvPr id="703" name="うしろにつづけてかいて、エンター…"/>
          <p:cNvSpPr txBox="1"/>
          <p:nvPr>
            <p:ph type="title"/>
          </p:nvPr>
        </p:nvSpPr>
        <p:spPr>
          <a:xfrm>
            <a:off x="132159" y="1130300"/>
            <a:ext cx="12740481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うしろにつづけてかいて、エンター</a:t>
            </a:r>
          </a:p>
          <a:p>
            <a:pPr defTabSz="449833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2かいてんめつ！</a:t>
            </a:r>
          </a:p>
        </p:txBody>
      </p:sp>
      <p:grpSp>
        <p:nvGrpSpPr>
          <p:cNvPr id="707" name="Group"/>
          <p:cNvGrpSpPr/>
          <p:nvPr/>
        </p:nvGrpSpPr>
        <p:grpSpPr>
          <a:xfrm>
            <a:off x="9118461" y="5174202"/>
            <a:ext cx="738322" cy="767313"/>
            <a:chOff x="0" y="0"/>
            <a:chExt cx="738321" cy="767311"/>
          </a:xfrm>
        </p:grpSpPr>
        <p:sp>
          <p:nvSpPr>
            <p:cNvPr id="704" name="Rectangle"/>
            <p:cNvSpPr/>
            <p:nvPr/>
          </p:nvSpPr>
          <p:spPr>
            <a:xfrm>
              <a:off x="0" y="0"/>
              <a:ext cx="738322" cy="76731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5" name="Line"/>
            <p:cNvSpPr/>
            <p:nvPr/>
          </p:nvSpPr>
          <p:spPr>
            <a:xfrm flipH="1" flipV="1">
              <a:off x="104990" y="518167"/>
              <a:ext cx="4569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6" name="Line"/>
            <p:cNvSpPr/>
            <p:nvPr/>
          </p:nvSpPr>
          <p:spPr>
            <a:xfrm flipH="1">
              <a:off x="539922" y="208261"/>
              <a:ext cx="2414" cy="3391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10かいひからせるには？"/>
          <p:cNvSpPr txBox="1"/>
          <p:nvPr>
            <p:ph type="title"/>
          </p:nvPr>
        </p:nvSpPr>
        <p:spPr>
          <a:xfrm>
            <a:off x="132159" y="3111500"/>
            <a:ext cx="12740481" cy="2159000"/>
          </a:xfrm>
          <a:prstGeom prst="rect">
            <a:avLst/>
          </a:prstGeom>
        </p:spPr>
        <p:txBody>
          <a:bodyPr/>
          <a:lstStyle/>
          <a:p>
            <a:pPr/>
            <a:r>
              <a:t>10かいひからせるには？</a:t>
            </a:r>
          </a:p>
        </p:txBody>
      </p:sp>
      <p:pic>
        <p:nvPicPr>
          <p:cNvPr id="7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288925" y="2286000"/>
            <a:ext cx="1273175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713" name="10回ひかるはずｗ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10回ひかるはずｗ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プログラム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プログラム</a:t>
            </a:r>
          </a:p>
        </p:txBody>
      </p:sp>
      <p:pic>
        <p:nvPicPr>
          <p:cNvPr id="7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1 LED1:WAIT10…"/>
          <p:cNvSpPr txBox="1"/>
          <p:nvPr/>
        </p:nvSpPr>
        <p:spPr>
          <a:xfrm>
            <a:off x="1931458" y="1350433"/>
            <a:ext cx="12731751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</a:p>
        </p:txBody>
      </p:sp>
      <p:grpSp>
        <p:nvGrpSpPr>
          <p:cNvPr id="722" name="Group"/>
          <p:cNvGrpSpPr/>
          <p:nvPr/>
        </p:nvGrpSpPr>
        <p:grpSpPr>
          <a:xfrm>
            <a:off x="10320728" y="1477271"/>
            <a:ext cx="464332" cy="482564"/>
            <a:chOff x="0" y="0"/>
            <a:chExt cx="464331" cy="482563"/>
          </a:xfrm>
        </p:grpSpPr>
        <p:sp>
          <p:nvSpPr>
            <p:cNvPr id="719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0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10320728" y="2281605"/>
            <a:ext cx="464332" cy="482564"/>
            <a:chOff x="0" y="0"/>
            <a:chExt cx="464331" cy="482563"/>
          </a:xfrm>
        </p:grpSpPr>
        <p:sp>
          <p:nvSpPr>
            <p:cNvPr id="723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4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5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2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Circle"/>
          <p:cNvSpPr/>
          <p:nvPr/>
        </p:nvSpPr>
        <p:spPr>
          <a:xfrm>
            <a:off x="1858066" y="8500533"/>
            <a:ext cx="1756239" cy="175624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29" name="スペース"/>
          <p:cNvSpPr txBox="1"/>
          <p:nvPr/>
        </p:nvSpPr>
        <p:spPr>
          <a:xfrm>
            <a:off x="1695705" y="3469279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スペース</a:t>
            </a:r>
          </a:p>
        </p:txBody>
      </p:sp>
      <p:sp>
        <p:nvSpPr>
          <p:cNvPr id="730" name="Arrow"/>
          <p:cNvSpPr/>
          <p:nvPr/>
        </p:nvSpPr>
        <p:spPr>
          <a:xfrm rot="16200000">
            <a:off x="2507347" y="29336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1" name="け"/>
          <p:cNvSpPr txBox="1"/>
          <p:nvPr/>
        </p:nvSpPr>
        <p:spPr>
          <a:xfrm>
            <a:off x="5751238" y="3469279"/>
            <a:ext cx="2337330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  <p:sp>
        <p:nvSpPr>
          <p:cNvPr id="732" name="Arrow"/>
          <p:cNvSpPr/>
          <p:nvPr/>
        </p:nvSpPr>
        <p:spPr>
          <a:xfrm rot="16200000">
            <a:off x="5716214" y="28912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7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6607033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Circle"/>
          <p:cNvSpPr/>
          <p:nvPr/>
        </p:nvSpPr>
        <p:spPr>
          <a:xfrm>
            <a:off x="10494066" y="8187193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35" name=":"/>
          <p:cNvSpPr txBox="1"/>
          <p:nvPr/>
        </p:nvSpPr>
        <p:spPr>
          <a:xfrm>
            <a:off x="9044937" y="4780818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736" name=";"/>
          <p:cNvSpPr txBox="1"/>
          <p:nvPr/>
        </p:nvSpPr>
        <p:spPr>
          <a:xfrm>
            <a:off x="9044937" y="5999024"/>
            <a:ext cx="965399" cy="1003301"/>
          </a:xfrm>
          <a:prstGeom prst="rect">
            <a:avLst/>
          </a:prstGeom>
          <a:solidFill>
            <a:srgbClr val="000000"/>
          </a:solidFill>
          <a:ln w="127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737" name="コロン"/>
          <p:cNvSpPr txBox="1"/>
          <p:nvPr/>
        </p:nvSpPr>
        <p:spPr>
          <a:xfrm>
            <a:off x="11252085" y="4771127"/>
            <a:ext cx="233732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コロン</a:t>
            </a:r>
          </a:p>
        </p:txBody>
      </p:sp>
      <p:sp>
        <p:nvSpPr>
          <p:cNvPr id="738" name="セミコロン"/>
          <p:cNvSpPr txBox="1"/>
          <p:nvPr/>
        </p:nvSpPr>
        <p:spPr>
          <a:xfrm>
            <a:off x="10365571" y="5962512"/>
            <a:ext cx="2559779" cy="110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383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セミコロン</a:t>
            </a:r>
          </a:p>
        </p:txBody>
      </p:sp>
      <p:sp>
        <p:nvSpPr>
          <p:cNvPr id="739" name="Circle"/>
          <p:cNvSpPr/>
          <p:nvPr/>
        </p:nvSpPr>
        <p:spPr>
          <a:xfrm>
            <a:off x="10390108" y="4961264"/>
            <a:ext cx="698104" cy="698104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4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5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5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1000回やって？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/>
            <a:r>
              <a:t>1000回やって？</a:t>
            </a:r>
          </a:p>
        </p:txBody>
      </p:sp>
      <p:pic>
        <p:nvPicPr>
          <p:cNvPr id="7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3 GOTO1"/>
          <p:cNvSpPr txBox="1"/>
          <p:nvPr/>
        </p:nvSpPr>
        <p:spPr>
          <a:xfrm>
            <a:off x="1711325" y="3883552"/>
            <a:ext cx="1273175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61" name="いつまで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いつまで？</a:t>
            </a:r>
          </a:p>
        </p:txBody>
      </p:sp>
      <p:sp>
        <p:nvSpPr>
          <p:cNvPr id="762" name="くりかえし"/>
          <p:cNvSpPr txBox="1"/>
          <p:nvPr>
            <p:ph type="title"/>
          </p:nvPr>
        </p:nvSpPr>
        <p:spPr>
          <a:xfrm>
            <a:off x="457617" y="608277"/>
            <a:ext cx="11847513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くりかえし</a:t>
            </a:r>
          </a:p>
        </p:txBody>
      </p:sp>
      <p:pic>
        <p:nvPicPr>
          <p:cNvPr id="7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69" name="Group"/>
          <p:cNvGrpSpPr/>
          <p:nvPr/>
        </p:nvGrpSpPr>
        <p:grpSpPr>
          <a:xfrm>
            <a:off x="6270234" y="4010570"/>
            <a:ext cx="464332" cy="482564"/>
            <a:chOff x="0" y="0"/>
            <a:chExt cx="464331" cy="482563"/>
          </a:xfrm>
        </p:grpSpPr>
        <p:sp>
          <p:nvSpPr>
            <p:cNvPr id="766" name="Rectangle"/>
            <p:cNvSpPr/>
            <p:nvPr/>
          </p:nvSpPr>
          <p:spPr>
            <a:xfrm>
              <a:off x="0" y="0"/>
              <a:ext cx="464332" cy="48256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7" name="Line"/>
            <p:cNvSpPr/>
            <p:nvPr/>
          </p:nvSpPr>
          <p:spPr>
            <a:xfrm flipH="1" flipV="1">
              <a:off x="66028" y="325875"/>
              <a:ext cx="28735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8" name="Line"/>
            <p:cNvSpPr/>
            <p:nvPr/>
          </p:nvSpPr>
          <p:spPr>
            <a:xfrm flipH="1">
              <a:off x="339558" y="130975"/>
              <a:ext cx="1519" cy="2132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825" y="170665"/>
            <a:ext cx="12371117" cy="6956219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祝、特別賞！"/>
          <p:cNvSpPr txBox="1"/>
          <p:nvPr/>
        </p:nvSpPr>
        <p:spPr>
          <a:xfrm>
            <a:off x="1246716" y="7918028"/>
            <a:ext cx="4686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祝、特別賞！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3084" y="5119117"/>
            <a:ext cx="6151716" cy="4250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エルチカゲーム…"/>
          <p:cNvSpPr txBox="1"/>
          <p:nvPr>
            <p:ph type="title"/>
          </p:nvPr>
        </p:nvSpPr>
        <p:spPr>
          <a:xfrm>
            <a:off x="132159" y="2210494"/>
            <a:ext cx="12740481" cy="3060006"/>
          </a:xfrm>
          <a:prstGeom prst="rect">
            <a:avLst/>
          </a:prstGeom>
        </p:spPr>
        <p:txBody>
          <a:bodyPr/>
          <a:lstStyle/>
          <a:p>
            <a:pPr defTabSz="554990">
              <a:defRPr sz="7600"/>
            </a:pPr>
            <a:r>
              <a:t>エルチカゲーム</a:t>
            </a:r>
          </a:p>
          <a:p>
            <a:pPr defTabSz="554990">
              <a:defRPr sz="7600"/>
            </a:pPr>
            <a:r>
              <a:t>とめてひかってたら、かち！</a:t>
            </a:r>
          </a:p>
        </p:txBody>
      </p:sp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7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おぼえ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おぼえてるよ</a:t>
            </a:r>
          </a:p>
        </p:txBody>
      </p:sp>
      <p:sp>
        <p:nvSpPr>
          <p:cNvPr id="78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78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8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1 LED1:WAIT10…"/>
          <p:cNvSpPr txBox="1"/>
          <p:nvPr/>
        </p:nvSpPr>
        <p:spPr>
          <a:xfrm>
            <a:off x="1762125" y="3036225"/>
            <a:ext cx="12731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LED1:WAIT10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50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789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790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7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93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94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795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99" name="Group"/>
          <p:cNvGrpSpPr/>
          <p:nvPr/>
        </p:nvGrpSpPr>
        <p:grpSpPr>
          <a:xfrm>
            <a:off x="10228400" y="3887754"/>
            <a:ext cx="634241" cy="659144"/>
            <a:chOff x="0" y="0"/>
            <a:chExt cx="634240" cy="659143"/>
          </a:xfrm>
        </p:grpSpPr>
        <p:sp>
          <p:nvSpPr>
            <p:cNvPr id="796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7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98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04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8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07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8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かわった！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かわった！</a:t>
            </a:r>
          </a:p>
        </p:txBody>
      </p:sp>
      <p:sp>
        <p:nvSpPr>
          <p:cNvPr id="812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  <p:pic>
        <p:nvPicPr>
          <p:cNvPr id="81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5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AVE0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8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F3、0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F3、0、エンター</a:t>
            </a:r>
          </a:p>
        </p:txBody>
      </p:sp>
      <p:sp>
        <p:nvSpPr>
          <p:cNvPr id="820" name="ほぞん（プログラムかきこみ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84886">
              <a:defRPr sz="41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ほぞん（プログラムかきこみ）</a:t>
            </a:r>
          </a:p>
        </p:txBody>
      </p:sp>
      <p:pic>
        <p:nvPicPr>
          <p:cNvPr id="82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Circle"/>
          <p:cNvSpPr/>
          <p:nvPr/>
        </p:nvSpPr>
        <p:spPr>
          <a:xfrm>
            <a:off x="9792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23" name="F3"/>
          <p:cNvSpPr txBox="1"/>
          <p:nvPr/>
        </p:nvSpPr>
        <p:spPr>
          <a:xfrm>
            <a:off x="11109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827" name="Group"/>
          <p:cNvGrpSpPr/>
          <p:nvPr/>
        </p:nvGrpSpPr>
        <p:grpSpPr>
          <a:xfrm>
            <a:off x="4352246" y="4496428"/>
            <a:ext cx="634241" cy="659144"/>
            <a:chOff x="0" y="0"/>
            <a:chExt cx="634240" cy="659143"/>
          </a:xfrm>
        </p:grpSpPr>
        <p:sp>
          <p:nvSpPr>
            <p:cNvPr id="824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5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6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1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2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3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4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5" name="Rectangle"/>
          <p:cNvSpPr/>
          <p:nvPr/>
        </p:nvSpPr>
        <p:spPr>
          <a:xfrm rot="16200000">
            <a:off x="7406706" y="5820792"/>
            <a:ext cx="515681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36" name="Rounded Rectangle"/>
          <p:cNvSpPr/>
          <p:nvPr/>
        </p:nvSpPr>
        <p:spPr>
          <a:xfrm rot="16200000">
            <a:off x="7832935" y="5401641"/>
            <a:ext cx="783035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4" name="Connection Line"/>
          <p:cNvSpPr/>
          <p:nvPr/>
        </p:nvSpPr>
        <p:spPr>
          <a:xfrm>
            <a:off x="7829313" y="4587958"/>
            <a:ext cx="1889831" cy="133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41" h="21600" fill="norm" stroke="1" extrusionOk="0">
                <a:moveTo>
                  <a:pt x="0" y="21600"/>
                </a:moveTo>
                <a:cubicBezTo>
                  <a:pt x="17674" y="18978"/>
                  <a:pt x="21600" y="11778"/>
                  <a:pt x="11777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IchigoJamのスイッチ、オフ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IchigoJamのスイッチ、オフ</a:t>
            </a:r>
          </a:p>
        </p:txBody>
      </p:sp>
      <p:sp>
        <p:nvSpPr>
          <p:cNvPr id="840" name="Line"/>
          <p:cNvSpPr/>
          <p:nvPr/>
        </p:nvSpPr>
        <p:spPr>
          <a:xfrm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1" name="OFF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29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  <p:sp>
        <p:nvSpPr>
          <p:cNvPr id="865" name="Connection Line"/>
          <p:cNvSpPr/>
          <p:nvPr/>
        </p:nvSpPr>
        <p:spPr>
          <a:xfrm>
            <a:off x="926340" y="2903471"/>
            <a:ext cx="2747927" cy="3099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3" h="20198" fill="norm" stroke="1" extrusionOk="0">
                <a:moveTo>
                  <a:pt x="19273" y="19952"/>
                </a:moveTo>
                <a:cubicBezTo>
                  <a:pt x="3837" y="21600"/>
                  <a:pt x="-2327" y="14949"/>
                  <a:pt x="781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43" name="Rectangle"/>
          <p:cNvSpPr/>
          <p:nvPr/>
        </p:nvSpPr>
        <p:spPr>
          <a:xfrm rot="5400000">
            <a:off x="3695711" y="5754994"/>
            <a:ext cx="454772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44" name="Rounded Rectangle"/>
          <p:cNvSpPr/>
          <p:nvPr/>
        </p:nvSpPr>
        <p:spPr>
          <a:xfrm rot="5400000">
            <a:off x="2982446" y="5565352"/>
            <a:ext cx="690549" cy="927498"/>
          </a:xfrm>
          <a:prstGeom prst="roundRect">
            <a:avLst>
              <a:gd name="adj" fmla="val 2014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849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45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66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1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2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7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4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8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6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7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8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9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0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61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2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72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3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4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75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0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テレビとキーボードをぬこう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テレビとキーボードをぬこう</a:t>
            </a:r>
          </a:p>
        </p:txBody>
      </p:sp>
      <p:sp>
        <p:nvSpPr>
          <p:cNvPr id="911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84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880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1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2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3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2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6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7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3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89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4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91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2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3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4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5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96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901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898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9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0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04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902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03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905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06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07" name="Line"/>
          <p:cNvSpPr/>
          <p:nvPr/>
        </p:nvSpPr>
        <p:spPr>
          <a:xfrm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08" name="Line"/>
          <p:cNvSpPr/>
          <p:nvPr/>
        </p:nvSpPr>
        <p:spPr>
          <a:xfrm flipH="1"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3874692"/>
            <a:ext cx="4194675" cy="254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Connection Line"/>
          <p:cNvSpPr/>
          <p:nvPr/>
        </p:nvSpPr>
        <p:spPr>
          <a:xfrm>
            <a:off x="7757142" y="2950927"/>
            <a:ext cx="3095461" cy="2615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18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19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0" name="Rectangle"/>
          <p:cNvSpPr/>
          <p:nvPr/>
        </p:nvSpPr>
        <p:spPr>
          <a:xfrm rot="16200000">
            <a:off x="7561645" y="5418775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1" name="Rounded Rectangle"/>
          <p:cNvSpPr/>
          <p:nvPr/>
        </p:nvSpPr>
        <p:spPr>
          <a:xfrm rot="16200000">
            <a:off x="7813203" y="5253115"/>
            <a:ext cx="405574" cy="544739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2" name="ボタンをおしながらスイッチオン！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ボタンをおしながらスイッチオン！</a:t>
            </a:r>
          </a:p>
        </p:txBody>
      </p:sp>
      <p:sp>
        <p:nvSpPr>
          <p:cNvPr id="938" name="Connection Line"/>
          <p:cNvSpPr/>
          <p:nvPr/>
        </p:nvSpPr>
        <p:spPr>
          <a:xfrm>
            <a:off x="6977784" y="4079655"/>
            <a:ext cx="4867460" cy="6309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1" h="21600" fill="norm" stroke="1" extrusionOk="0">
                <a:moveTo>
                  <a:pt x="20408" y="0"/>
                </a:moveTo>
                <a:cubicBezTo>
                  <a:pt x="21600" y="10346"/>
                  <a:pt x="14797" y="17546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24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5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6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27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8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29" name="Line"/>
          <p:cNvSpPr/>
          <p:nvPr/>
        </p:nvSpPr>
        <p:spPr>
          <a:xfrm flipH="1">
            <a:off x="6570047" y="6757971"/>
            <a:ext cx="783035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0" name="スイッチON"/>
          <p:cNvSpPr txBox="1"/>
          <p:nvPr/>
        </p:nvSpPr>
        <p:spPr>
          <a:xfrm>
            <a:off x="5718942" y="6878525"/>
            <a:ext cx="2962860" cy="105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8358">
              <a:defRPr sz="395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スイッチON</a:t>
            </a:r>
          </a:p>
        </p:txBody>
      </p:sp>
      <p:sp>
        <p:nvSpPr>
          <p:cNvPr id="931" name="Line"/>
          <p:cNvSpPr/>
          <p:nvPr/>
        </p:nvSpPr>
        <p:spPr>
          <a:xfrm>
            <a:off x="3240881" y="5415418"/>
            <a:ext cx="1051720" cy="1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2" name="ボタンを…"/>
          <p:cNvSpPr txBox="1"/>
          <p:nvPr/>
        </p:nvSpPr>
        <p:spPr>
          <a:xfrm>
            <a:off x="428420" y="4530421"/>
            <a:ext cx="2826824" cy="1893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</a:t>
            </a:r>
          </a:p>
          <a:p>
            <a: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おしながら</a:t>
            </a:r>
          </a:p>
        </p:txBody>
      </p:sp>
      <p:sp>
        <p:nvSpPr>
          <p:cNvPr id="933" name="①"/>
          <p:cNvSpPr txBox="1"/>
          <p:nvPr/>
        </p:nvSpPr>
        <p:spPr>
          <a:xfrm>
            <a:off x="231677" y="4818069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934" name="②"/>
          <p:cNvSpPr txBox="1"/>
          <p:nvPr/>
        </p:nvSpPr>
        <p:spPr>
          <a:xfrm>
            <a:off x="5097106" y="7163084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935" name="ボタンをはなして…"/>
          <p:cNvSpPr txBox="1"/>
          <p:nvPr/>
        </p:nvSpPr>
        <p:spPr>
          <a:xfrm>
            <a:off x="800669" y="7767524"/>
            <a:ext cx="4082047" cy="176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ボタンをはなして</a:t>
            </a:r>
          </a:p>
          <a:p>
            <a:pPr defTabSz="566674">
              <a:defRPr sz="3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LEDをみる</a:t>
            </a:r>
          </a:p>
        </p:txBody>
      </p:sp>
      <p:sp>
        <p:nvSpPr>
          <p:cNvPr id="936" name="③"/>
          <p:cNvSpPr txBox="1"/>
          <p:nvPr/>
        </p:nvSpPr>
        <p:spPr>
          <a:xfrm>
            <a:off x="231677" y="7995478"/>
            <a:ext cx="5715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632" y="184601"/>
            <a:ext cx="11651536" cy="783136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IchigoJam 5さい"/>
          <p:cNvSpPr txBox="1"/>
          <p:nvPr/>
        </p:nvSpPr>
        <p:spPr>
          <a:xfrm>
            <a:off x="2921380" y="8362567"/>
            <a:ext cx="7162039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5さい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エルチカロボット…"/>
          <p:cNvSpPr txBox="1"/>
          <p:nvPr>
            <p:ph type="title"/>
          </p:nvPr>
        </p:nvSpPr>
        <p:spPr>
          <a:xfrm>
            <a:off x="132159" y="2178050"/>
            <a:ext cx="12740482" cy="3092450"/>
          </a:xfrm>
          <a:prstGeom prst="rect">
            <a:avLst/>
          </a:prstGeom>
        </p:spPr>
        <p:txBody>
          <a:bodyPr/>
          <a:lstStyle/>
          <a:p>
            <a:pPr/>
            <a:r>
              <a:t>エルチカロボット</a:t>
            </a:r>
          </a:p>
          <a:p>
            <a:pPr/>
            <a:r>
              <a:t>IoTの「T」できた！</a:t>
            </a:r>
          </a:p>
        </p:txBody>
      </p:sp>
      <p:pic>
        <p:nvPicPr>
          <p:cNvPr id="9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*"/>
          <p:cNvSpPr txBox="1"/>
          <p:nvPr/>
        </p:nvSpPr>
        <p:spPr>
          <a:xfrm>
            <a:off x="7233708" y="5994400"/>
            <a:ext cx="106045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2884602" y="1972782"/>
            <a:ext cx="7235596" cy="7235595"/>
            <a:chOff x="0" y="0"/>
            <a:chExt cx="7235594" cy="7235594"/>
          </a:xfrm>
        </p:grpSpPr>
        <p:pic>
          <p:nvPicPr>
            <p:cNvPr id="9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235595" cy="7235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9" name="Group"/>
            <p:cNvGrpSpPr/>
            <p:nvPr/>
          </p:nvGrpSpPr>
          <p:grpSpPr>
            <a:xfrm>
              <a:off x="812184" y="2198196"/>
              <a:ext cx="3385475" cy="1497388"/>
              <a:chOff x="0" y="0"/>
              <a:chExt cx="3385473" cy="1497387"/>
            </a:xfrm>
          </p:grpSpPr>
          <p:sp>
            <p:nvSpPr>
              <p:cNvPr id="945" name="Circle"/>
              <p:cNvSpPr/>
              <p:nvPr/>
            </p:nvSpPr>
            <p:spPr>
              <a:xfrm>
                <a:off x="0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6" name="Circle"/>
              <p:cNvSpPr/>
              <p:nvPr/>
            </p:nvSpPr>
            <p:spPr>
              <a:xfrm>
                <a:off x="586933" y="477836"/>
                <a:ext cx="541715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7" name="Circle"/>
              <p:cNvSpPr/>
              <p:nvPr/>
            </p:nvSpPr>
            <p:spPr>
              <a:xfrm>
                <a:off x="1888086" y="0"/>
                <a:ext cx="1497388" cy="1497388"/>
              </a:xfrm>
              <a:prstGeom prst="ellipse">
                <a:avLst/>
              </a:prstGeom>
              <a:solidFill>
                <a:srgbClr val="FFFFFF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8" name="Circle"/>
              <p:cNvSpPr/>
              <p:nvPr/>
            </p:nvSpPr>
            <p:spPr>
              <a:xfrm>
                <a:off x="2206303" y="477836"/>
                <a:ext cx="541716" cy="541715"/>
              </a:xfrm>
              <a:prstGeom prst="ellipse">
                <a:avLst/>
              </a:prstGeom>
              <a:solidFill>
                <a:srgbClr val="000000"/>
              </a:solidFill>
              <a:ln w="1270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51" name="パナソニック洗濯機"/>
          <p:cNvSpPr txBox="1"/>
          <p:nvPr/>
        </p:nvSpPr>
        <p:spPr>
          <a:xfrm>
            <a:off x="8401050" y="9067800"/>
            <a:ext cx="4229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パナソニック洗濯機</a:t>
            </a:r>
          </a:p>
        </p:txBody>
      </p:sp>
      <p:sp>
        <p:nvSpPr>
          <p:cNvPr id="952" name="みのまわりのロボット"/>
          <p:cNvSpPr txBox="1"/>
          <p:nvPr>
            <p:ph type="title"/>
          </p:nvPr>
        </p:nvSpPr>
        <p:spPr>
          <a:xfrm>
            <a:off x="132159" y="-55034"/>
            <a:ext cx="12740482" cy="1794405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みのまわりのロボット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ぜんぶ、だれかが…"/>
          <p:cNvSpPr txBox="1"/>
          <p:nvPr/>
        </p:nvSpPr>
        <p:spPr>
          <a:xfrm>
            <a:off x="-1" y="56049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ぜんぶ、だれかが</a:t>
            </a:r>
          </a:p>
          <a:p>
            <a: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プログラミングしたもの</a:t>
            </a:r>
          </a:p>
        </p:txBody>
      </p:sp>
      <p:sp>
        <p:nvSpPr>
          <p:cNvPr id="955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9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コンピューターは…"/>
          <p:cNvSpPr txBox="1"/>
          <p:nvPr>
            <p:ph type="title"/>
          </p:nvPr>
        </p:nvSpPr>
        <p:spPr>
          <a:xfrm>
            <a:off x="132159" y="2319402"/>
            <a:ext cx="12740482" cy="2951098"/>
          </a:xfrm>
          <a:prstGeom prst="rect">
            <a:avLst/>
          </a:prstGeom>
        </p:spPr>
        <p:txBody>
          <a:bodyPr/>
          <a:lstStyle/>
          <a:p>
            <a:pPr/>
            <a:r>
              <a:t>コンピューターは</a:t>
            </a:r>
          </a:p>
          <a:p>
            <a:pPr/>
            <a:r>
              <a:t>どこにいる？</a:t>
            </a:r>
          </a:p>
        </p:txBody>
      </p:sp>
      <p:pic>
        <p:nvPicPr>
          <p:cNvPr id="9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お家のコンピューター…"/>
          <p:cNvSpPr txBox="1"/>
          <p:nvPr>
            <p:ph type="title"/>
          </p:nvPr>
        </p:nvSpPr>
        <p:spPr>
          <a:xfrm>
            <a:off x="132258" y="1702891"/>
            <a:ext cx="12740284" cy="485768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お家のコンピューター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さがしてみよう！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4475691" y="6750050"/>
            <a:ext cx="4053418" cy="1792817"/>
            <a:chOff x="0" y="0"/>
            <a:chExt cx="4053416" cy="1792816"/>
          </a:xfrm>
        </p:grpSpPr>
        <p:sp>
          <p:nvSpPr>
            <p:cNvPr id="962" name="Circle"/>
            <p:cNvSpPr/>
            <p:nvPr/>
          </p:nvSpPr>
          <p:spPr>
            <a:xfrm>
              <a:off x="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3" name="Circle"/>
            <p:cNvSpPr/>
            <p:nvPr/>
          </p:nvSpPr>
          <p:spPr>
            <a:xfrm>
              <a:off x="702733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4" name="Circle"/>
            <p:cNvSpPr/>
            <p:nvPr/>
          </p:nvSpPr>
          <p:spPr>
            <a:xfrm>
              <a:off x="2260600" y="0"/>
              <a:ext cx="1792817" cy="1792817"/>
            </a:xfrm>
            <a:prstGeom prst="ellipse">
              <a:avLst/>
            </a:prstGeom>
            <a:solidFill>
              <a:srgbClr val="FFFFFF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5" name="Circle"/>
            <p:cNvSpPr/>
            <p:nvPr/>
          </p:nvSpPr>
          <p:spPr>
            <a:xfrm>
              <a:off x="2641600" y="572111"/>
              <a:ext cx="648594" cy="648594"/>
            </a:xfrm>
            <a:prstGeom prst="ellipse">
              <a:avLst/>
            </a:prstGeom>
            <a:solidFill>
              <a:srgbClr val="000000"/>
            </a:solidFill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ゲームでまなぶ…"/>
          <p:cNvSpPr txBox="1"/>
          <p:nvPr>
            <p:ph type="title"/>
          </p:nvPr>
        </p:nvSpPr>
        <p:spPr>
          <a:xfrm>
            <a:off x="132159" y="2061501"/>
            <a:ext cx="12740482" cy="3208999"/>
          </a:xfrm>
          <a:prstGeom prst="rect">
            <a:avLst/>
          </a:prstGeom>
        </p:spPr>
        <p:txBody>
          <a:bodyPr/>
          <a:lstStyle/>
          <a:p>
            <a:pPr/>
            <a:r>
              <a:t>ゲームでまなぶ</a:t>
            </a:r>
          </a:p>
          <a:p>
            <a:pPr/>
            <a:r>
              <a:t>プログラミング</a:t>
            </a:r>
          </a:p>
        </p:txBody>
      </p:sp>
      <p:pic>
        <p:nvPicPr>
          <p:cNvPr id="9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9325" y="5947767"/>
            <a:ext cx="3426150" cy="320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571" y="4986487"/>
            <a:ext cx="4194675" cy="2547154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Connection Line"/>
          <p:cNvSpPr/>
          <p:nvPr/>
        </p:nvSpPr>
        <p:spPr>
          <a:xfrm>
            <a:off x="7757142" y="4062722"/>
            <a:ext cx="3095461" cy="2615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0" h="20039" fill="norm" stroke="1" extrusionOk="0">
                <a:moveTo>
                  <a:pt x="0" y="19727"/>
                </a:moveTo>
                <a:cubicBezTo>
                  <a:pt x="14885" y="21600"/>
                  <a:pt x="21600" y="15024"/>
                  <a:pt x="2014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73" name="Rounded Rectangle"/>
          <p:cNvSpPr/>
          <p:nvPr/>
        </p:nvSpPr>
        <p:spPr>
          <a:xfrm>
            <a:off x="9790230" y="2214200"/>
            <a:ext cx="2536584" cy="1893246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4" name="Rounded Rectangle"/>
          <p:cNvSpPr/>
          <p:nvPr/>
        </p:nvSpPr>
        <p:spPr>
          <a:xfrm>
            <a:off x="114221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5" name="Rectangle"/>
          <p:cNvSpPr/>
          <p:nvPr/>
        </p:nvSpPr>
        <p:spPr>
          <a:xfrm rot="16200000">
            <a:off x="7561645" y="6530570"/>
            <a:ext cx="267097" cy="21341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76" name="Rounded Rectangle"/>
          <p:cNvSpPr/>
          <p:nvPr/>
        </p:nvSpPr>
        <p:spPr>
          <a:xfrm rot="16200000">
            <a:off x="7813203" y="6364910"/>
            <a:ext cx="405574" cy="544738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6" name="Connection Line"/>
          <p:cNvSpPr/>
          <p:nvPr/>
        </p:nvSpPr>
        <p:spPr>
          <a:xfrm>
            <a:off x="9099536" y="4665141"/>
            <a:ext cx="857404" cy="120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98" h="21600" fill="norm" stroke="1" extrusionOk="0">
                <a:moveTo>
                  <a:pt x="7675" y="21600"/>
                </a:moveTo>
                <a:cubicBezTo>
                  <a:pt x="21600" y="18650"/>
                  <a:pt x="19042" y="1145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97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4474469" y="2055189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テレビとキーボードをつないで、ON!"/>
          <p:cNvSpPr txBox="1"/>
          <p:nvPr/>
        </p:nvSpPr>
        <p:spPr>
          <a:xfrm>
            <a:off x="864857" y="292503"/>
            <a:ext cx="11275086" cy="1136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テレビとキーボードをつないで、ON!</a:t>
            </a:r>
          </a:p>
        </p:txBody>
      </p:sp>
      <p:sp>
        <p:nvSpPr>
          <p:cNvPr id="1017" name="Connection Line"/>
          <p:cNvSpPr/>
          <p:nvPr/>
        </p:nvSpPr>
        <p:spPr>
          <a:xfrm>
            <a:off x="963765" y="2903471"/>
            <a:ext cx="1265946" cy="3125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20" h="20295" fill="norm" stroke="1" extrusionOk="0">
                <a:moveTo>
                  <a:pt x="18920" y="20086"/>
                </a:moveTo>
                <a:cubicBezTo>
                  <a:pt x="3258" y="21600"/>
                  <a:pt x="-2680" y="14905"/>
                  <a:pt x="110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85" name="Group"/>
          <p:cNvGrpSpPr/>
          <p:nvPr/>
        </p:nvGrpSpPr>
        <p:grpSpPr>
          <a:xfrm>
            <a:off x="494052" y="2226609"/>
            <a:ext cx="3225659" cy="2589130"/>
            <a:chOff x="0" y="0"/>
            <a:chExt cx="3225658" cy="2589128"/>
          </a:xfrm>
        </p:grpSpPr>
        <p:sp>
          <p:nvSpPr>
            <p:cNvPr id="981" name="Rectangle"/>
            <p:cNvSpPr/>
            <p:nvPr/>
          </p:nvSpPr>
          <p:spPr>
            <a:xfrm>
              <a:off x="1340460" y="2029266"/>
              <a:ext cx="544739" cy="405573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2" name="Rectangle"/>
            <p:cNvSpPr/>
            <p:nvPr/>
          </p:nvSpPr>
          <p:spPr>
            <a:xfrm>
              <a:off x="0" y="0"/>
              <a:ext cx="3225659" cy="2162339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3" name="Rectangle"/>
            <p:cNvSpPr/>
            <p:nvPr/>
          </p:nvSpPr>
          <p:spPr>
            <a:xfrm>
              <a:off x="207697" y="212162"/>
              <a:ext cx="2810264" cy="173801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4" name="Rectangle"/>
            <p:cNvSpPr/>
            <p:nvPr/>
          </p:nvSpPr>
          <p:spPr>
            <a:xfrm>
              <a:off x="804333" y="2284328"/>
              <a:ext cx="1616993" cy="3048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18" name="Connection Line"/>
          <p:cNvSpPr/>
          <p:nvPr/>
        </p:nvSpPr>
        <p:spPr>
          <a:xfrm>
            <a:off x="7519681" y="4079655"/>
            <a:ext cx="4331107" cy="454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20224" y="0"/>
                </a:moveTo>
                <a:cubicBezTo>
                  <a:pt x="21600" y="12432"/>
                  <a:pt x="14859" y="19632"/>
                  <a:pt x="0" y="2160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87" name="Rounded Rectangle"/>
          <p:cNvSpPr/>
          <p:nvPr/>
        </p:nvSpPr>
        <p:spPr>
          <a:xfrm>
            <a:off x="10431537" y="3691057"/>
            <a:ext cx="783036" cy="297856"/>
          </a:xfrm>
          <a:prstGeom prst="roundRect">
            <a:avLst>
              <a:gd name="adj" fmla="val 3943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88" name="Rounded Rectangle"/>
          <p:cNvSpPr/>
          <p:nvPr/>
        </p:nvSpPr>
        <p:spPr>
          <a:xfrm>
            <a:off x="11422137" y="3783834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9" name="Connection Line"/>
          <p:cNvSpPr/>
          <p:nvPr/>
        </p:nvSpPr>
        <p:spPr>
          <a:xfrm>
            <a:off x="1035248" y="4920850"/>
            <a:ext cx="4345452" cy="3829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2" fill="norm" stroke="1" extrusionOk="0">
                <a:moveTo>
                  <a:pt x="21600" y="21511"/>
                </a:moveTo>
                <a:cubicBezTo>
                  <a:pt x="10174" y="21600"/>
                  <a:pt x="2974" y="14430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0" name="Rounded Rectangle"/>
          <p:cNvSpPr/>
          <p:nvPr/>
        </p:nvSpPr>
        <p:spPr>
          <a:xfrm rot="5400000">
            <a:off x="6588556" y="8033815"/>
            <a:ext cx="536892" cy="1324571"/>
          </a:xfrm>
          <a:prstGeom prst="roundRect">
            <a:avLst>
              <a:gd name="adj" fmla="val 2591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0" name="Connection Line"/>
          <p:cNvSpPr/>
          <p:nvPr/>
        </p:nvSpPr>
        <p:spPr>
          <a:xfrm>
            <a:off x="984448" y="4573614"/>
            <a:ext cx="1394419" cy="4125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511" y="18753"/>
                  <a:pt x="4311" y="11553"/>
                  <a:pt x="0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992" name="Rectangle"/>
          <p:cNvSpPr/>
          <p:nvPr/>
        </p:nvSpPr>
        <p:spPr>
          <a:xfrm rot="8326879">
            <a:off x="2656605" y="8823959"/>
            <a:ext cx="161548" cy="548216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3" name="Rectangle"/>
          <p:cNvSpPr/>
          <p:nvPr/>
        </p:nvSpPr>
        <p:spPr>
          <a:xfrm rot="8326879">
            <a:off x="2315443" y="8612364"/>
            <a:ext cx="454773" cy="548215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4" name="Rounded Rectangle"/>
          <p:cNvSpPr/>
          <p:nvPr/>
        </p:nvSpPr>
        <p:spPr>
          <a:xfrm rot="8326879">
            <a:off x="1805241" y="7974880"/>
            <a:ext cx="690549" cy="927498"/>
          </a:xfrm>
          <a:prstGeom prst="roundRect">
            <a:avLst>
              <a:gd name="adj" fmla="val 20147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5" name="Rounded Rectangle"/>
          <p:cNvSpPr/>
          <p:nvPr/>
        </p:nvSpPr>
        <p:spPr>
          <a:xfrm rot="5400000">
            <a:off x="5209609" y="8033815"/>
            <a:ext cx="690549" cy="1324571"/>
          </a:xfrm>
          <a:prstGeom prst="roundRect">
            <a:avLst>
              <a:gd name="adj" fmla="val 2014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6" name="Rounded Rectangle"/>
          <p:cNvSpPr/>
          <p:nvPr/>
        </p:nvSpPr>
        <p:spPr>
          <a:xfrm>
            <a:off x="10431537" y="3766901"/>
            <a:ext cx="783036" cy="1051720"/>
          </a:xfrm>
          <a:prstGeom prst="roundRect">
            <a:avLst>
              <a:gd name="adj" fmla="val 20147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97" name="Circle"/>
          <p:cNvSpPr/>
          <p:nvPr/>
        </p:nvSpPr>
        <p:spPr>
          <a:xfrm>
            <a:off x="9895728" y="3572933"/>
            <a:ext cx="454772" cy="454772"/>
          </a:xfrm>
          <a:prstGeom prst="ellipse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8" name="Rounded Rectangle"/>
          <p:cNvSpPr/>
          <p:nvPr/>
        </p:nvSpPr>
        <p:spPr>
          <a:xfrm>
            <a:off x="10067928" y="3630617"/>
            <a:ext cx="110373" cy="3394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002" name="Group"/>
          <p:cNvGrpSpPr/>
          <p:nvPr/>
        </p:nvGrpSpPr>
        <p:grpSpPr>
          <a:xfrm>
            <a:off x="1812783" y="5686190"/>
            <a:ext cx="1620591" cy="690548"/>
            <a:chOff x="0" y="0"/>
            <a:chExt cx="1620589" cy="690547"/>
          </a:xfrm>
        </p:grpSpPr>
        <p:sp>
          <p:nvSpPr>
            <p:cNvPr id="999" name="Rectangle"/>
            <p:cNvSpPr/>
            <p:nvPr/>
          </p:nvSpPr>
          <p:spPr>
            <a:xfrm rot="5400000">
              <a:off x="1265708" y="64254"/>
              <a:ext cx="161548" cy="54821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0" name="Rectangle"/>
            <p:cNvSpPr/>
            <p:nvPr/>
          </p:nvSpPr>
          <p:spPr>
            <a:xfrm rot="5400000">
              <a:off x="831739" y="71166"/>
              <a:ext cx="454772" cy="54821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1" name="Rounded Rectangle"/>
            <p:cNvSpPr/>
            <p:nvPr/>
          </p:nvSpPr>
          <p:spPr>
            <a:xfrm rot="5400000">
              <a:off x="118474" y="-118475"/>
              <a:ext cx="690549" cy="927498"/>
            </a:xfrm>
            <a:prstGeom prst="roundRect">
              <a:avLst>
                <a:gd name="adj" fmla="val 20147"/>
              </a:avLst>
            </a:prstGeom>
            <a:solidFill>
              <a:schemeClr val="accent3">
                <a:satOff val="18648"/>
                <a:lumOff val="59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05" name="Group"/>
          <p:cNvGrpSpPr/>
          <p:nvPr/>
        </p:nvGrpSpPr>
        <p:grpSpPr>
          <a:xfrm>
            <a:off x="7986697" y="5557150"/>
            <a:ext cx="1511796" cy="783036"/>
            <a:chOff x="0" y="0"/>
            <a:chExt cx="1511795" cy="783034"/>
          </a:xfrm>
        </p:grpSpPr>
        <p:sp>
          <p:nvSpPr>
            <p:cNvPr id="1003" name="Rectangle"/>
            <p:cNvSpPr/>
            <p:nvPr/>
          </p:nvSpPr>
          <p:spPr>
            <a:xfrm rot="16200000">
              <a:off x="52979" y="80697"/>
              <a:ext cx="515681" cy="621640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4" name="Rounded Rectangle"/>
            <p:cNvSpPr/>
            <p:nvPr/>
          </p:nvSpPr>
          <p:spPr>
            <a:xfrm rot="16200000">
              <a:off x="594418" y="-134343"/>
              <a:ext cx="783036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06" name="①"/>
          <p:cNvSpPr txBox="1"/>
          <p:nvPr/>
        </p:nvSpPr>
        <p:spPr>
          <a:xfrm>
            <a:off x="2880783" y="638561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①</a:t>
            </a:r>
          </a:p>
        </p:txBody>
      </p:sp>
      <p:sp>
        <p:nvSpPr>
          <p:cNvPr id="1007" name="②"/>
          <p:cNvSpPr txBox="1"/>
          <p:nvPr/>
        </p:nvSpPr>
        <p:spPr>
          <a:xfrm>
            <a:off x="7730239" y="4868208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②</a:t>
            </a:r>
          </a:p>
        </p:txBody>
      </p:sp>
      <p:sp>
        <p:nvSpPr>
          <p:cNvPr id="1008" name="Line"/>
          <p:cNvSpPr/>
          <p:nvPr/>
        </p:nvSpPr>
        <p:spPr>
          <a:xfrm flipH="1">
            <a:off x="8316847" y="514760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9" name="Line"/>
          <p:cNvSpPr/>
          <p:nvPr/>
        </p:nvSpPr>
        <p:spPr>
          <a:xfrm>
            <a:off x="3429132" y="6665017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0" name="Line"/>
          <p:cNvSpPr/>
          <p:nvPr/>
        </p:nvSpPr>
        <p:spPr>
          <a:xfrm flipH="1">
            <a:off x="6145147" y="7814733"/>
            <a:ext cx="476772" cy="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11" name="ON"/>
          <p:cNvSpPr txBox="1"/>
          <p:nvPr/>
        </p:nvSpPr>
        <p:spPr>
          <a:xfrm>
            <a:off x="6719213" y="7469619"/>
            <a:ext cx="935979" cy="66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012" name="④"/>
          <p:cNvSpPr txBox="1"/>
          <p:nvPr/>
        </p:nvSpPr>
        <p:spPr>
          <a:xfrm>
            <a:off x="7596716" y="7522633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④</a:t>
            </a:r>
          </a:p>
        </p:txBody>
      </p:sp>
      <p:sp>
        <p:nvSpPr>
          <p:cNvPr id="1013" name="③"/>
          <p:cNvSpPr txBox="1"/>
          <p:nvPr/>
        </p:nvSpPr>
        <p:spPr>
          <a:xfrm>
            <a:off x="9837364" y="4597400"/>
            <a:ext cx="571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③</a:t>
            </a:r>
          </a:p>
        </p:txBody>
      </p:sp>
      <p:sp>
        <p:nvSpPr>
          <p:cNvPr id="1014" name="Line"/>
          <p:cNvSpPr/>
          <p:nvPr/>
        </p:nvSpPr>
        <p:spPr>
          <a:xfrm flipV="1">
            <a:off x="10123114" y="4109408"/>
            <a:ext cx="1" cy="476772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1 LED1:OUT1,0:WAIT10…"/>
          <p:cNvSpPr txBox="1"/>
          <p:nvPr/>
        </p:nvSpPr>
        <p:spPr>
          <a:xfrm>
            <a:off x="678391" y="3231547"/>
            <a:ext cx="1273175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3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 LED1:OUT1,0:WAIT10</a:t>
            </a:r>
          </a:p>
          <a:p>
            <a:pPr algn="l">
              <a:lnSpc>
                <a:spcPct val="13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 LED0:OUT1,1:WAIT</a:t>
            </a:r>
            <a:r>
              <a:rPr>
                <a:solidFill>
                  <a:schemeClr val="accent5"/>
                </a:solidFill>
              </a:rPr>
              <a:t>30</a:t>
            </a:r>
          </a:p>
          <a:p>
            <a:pPr algn="l">
              <a:lnSpc>
                <a:spcPct val="130000"/>
              </a:lnSpc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3 GOTO1</a:t>
            </a:r>
          </a:p>
        </p:txBody>
      </p:sp>
      <p:sp>
        <p:nvSpPr>
          <p:cNvPr id="1023" name="じゆうじざい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じゆうじざい？</a:t>
            </a:r>
          </a:p>
        </p:txBody>
      </p:sp>
      <p:sp>
        <p:nvSpPr>
          <p:cNvPr id="1024" name="カーソルキーとバックスペースでかいぞう…"/>
          <p:cNvSpPr txBox="1"/>
          <p:nvPr>
            <p:ph type="title"/>
          </p:nvPr>
        </p:nvSpPr>
        <p:spPr>
          <a:xfrm>
            <a:off x="565943" y="369891"/>
            <a:ext cx="11847514" cy="17298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カーソルキーとバックスペースでかいぞう</a:t>
            </a:r>
          </a:p>
          <a:p>
            <a:pPr defTabSz="327152">
              <a:defRPr sz="44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かえたぎょうで「</a:t>
            </a:r>
            <a:r>
              <a:rPr>
                <a:solidFill>
                  <a:schemeClr val="accent5"/>
                </a:solidFill>
              </a:rPr>
              <a:t>エンター</a:t>
            </a:r>
            <a:r>
              <a:t>」をおして「</a:t>
            </a:r>
            <a:r>
              <a:rPr>
                <a:solidFill>
                  <a:schemeClr val="accent5"/>
                </a:solidFill>
              </a:rPr>
              <a:t>F5</a:t>
            </a:r>
            <a:r>
              <a:t>」</a:t>
            </a:r>
          </a:p>
        </p:txBody>
      </p:sp>
      <p:pic>
        <p:nvPicPr>
          <p:cNvPr id="10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7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028" name="カーソルキー"/>
          <p:cNvSpPr txBox="1"/>
          <p:nvPr/>
        </p:nvSpPr>
        <p:spPr>
          <a:xfrm>
            <a:off x="4451085" y="6360315"/>
            <a:ext cx="2564937" cy="65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67359"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カーソルキー</a:t>
            </a:r>
          </a:p>
        </p:txBody>
      </p:sp>
      <p:sp>
        <p:nvSpPr>
          <p:cNvPr id="1029" name="Circle"/>
          <p:cNvSpPr/>
          <p:nvPr/>
        </p:nvSpPr>
        <p:spPr>
          <a:xfrm>
            <a:off x="4755353" y="8573426"/>
            <a:ext cx="1244866" cy="1244866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LOAD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LOAD</a:t>
            </a:r>
          </a:p>
        </p:txBody>
      </p:sp>
      <p:pic>
        <p:nvPicPr>
          <p:cNvPr id="10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F2、エンター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F2、エンター</a:t>
            </a:r>
          </a:p>
        </p:txBody>
      </p:sp>
      <p:sp>
        <p:nvSpPr>
          <p:cNvPr id="1034" name="よみこんでみよう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よみこんでみよう</a:t>
            </a:r>
          </a:p>
        </p:txBody>
      </p:sp>
      <p:pic>
        <p:nvPicPr>
          <p:cNvPr id="103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ircle"/>
          <p:cNvSpPr/>
          <p:nvPr/>
        </p:nvSpPr>
        <p:spPr>
          <a:xfrm>
            <a:off x="6744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37" name="F2"/>
          <p:cNvSpPr txBox="1"/>
          <p:nvPr/>
        </p:nvSpPr>
        <p:spPr>
          <a:xfrm>
            <a:off x="8061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041" name="Group"/>
          <p:cNvGrpSpPr/>
          <p:nvPr/>
        </p:nvGrpSpPr>
        <p:grpSpPr>
          <a:xfrm>
            <a:off x="3552433" y="4552174"/>
            <a:ext cx="534514" cy="547652"/>
            <a:chOff x="0" y="0"/>
            <a:chExt cx="534512" cy="547650"/>
          </a:xfrm>
        </p:grpSpPr>
        <p:sp>
          <p:nvSpPr>
            <p:cNvPr id="1038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9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0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4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4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6699" y="-309573"/>
            <a:ext cx="8490369" cy="6239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3960" y="2724822"/>
            <a:ext cx="4898246" cy="366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0535" y="4871894"/>
            <a:ext cx="1969256" cy="44636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8才の時、パソコンを…"/>
          <p:cNvSpPr txBox="1"/>
          <p:nvPr/>
        </p:nvSpPr>
        <p:spPr>
          <a:xfrm>
            <a:off x="-1" y="7274983"/>
            <a:ext cx="1300480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8才の時、パソコンを</a:t>
            </a:r>
            <a:endParaRPr>
              <a:solidFill>
                <a:schemeClr val="accent5"/>
              </a:solidFill>
            </a:endParaRP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ゲームがつくれる</a:t>
            </a:r>
            <a:r>
              <a:t>ときいて買ってもらう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CLS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10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F1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1054" name="がめんをきれいに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がめんをきれいに</a:t>
            </a:r>
          </a:p>
        </p:txBody>
      </p:sp>
      <p:pic>
        <p:nvPicPr>
          <p:cNvPr id="105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Circle"/>
          <p:cNvSpPr/>
          <p:nvPr/>
        </p:nvSpPr>
        <p:spPr>
          <a:xfrm>
            <a:off x="3061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57" name="F1"/>
          <p:cNvSpPr txBox="1"/>
          <p:nvPr/>
        </p:nvSpPr>
        <p:spPr>
          <a:xfrm>
            <a:off x="4378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1061" name="Group"/>
          <p:cNvGrpSpPr/>
          <p:nvPr/>
        </p:nvGrpSpPr>
        <p:grpSpPr>
          <a:xfrm>
            <a:off x="2794379" y="4479494"/>
            <a:ext cx="634241" cy="659145"/>
            <a:chOff x="0" y="0"/>
            <a:chExt cx="634240" cy="659143"/>
          </a:xfrm>
        </p:grpSpPr>
        <p:sp>
          <p:nvSpPr>
            <p:cNvPr id="1058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9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0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おもいだし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おもいだしたよ</a:t>
            </a:r>
          </a:p>
        </p:txBody>
      </p:sp>
      <p:sp>
        <p:nvSpPr>
          <p:cNvPr id="1066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9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NEW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0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ほぞんしたのは…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ほぞんしたのは</a:t>
            </a:r>
          </a:p>
          <a:p>
            <a:pPr>
              <a:defRPr sz="45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きえないよ</a:t>
            </a:r>
          </a:p>
        </p:txBody>
      </p:sp>
      <p:sp>
        <p:nvSpPr>
          <p:cNvPr id="1074" name="さいしょから（プログラムクリア）"/>
          <p:cNvSpPr txBox="1"/>
          <p:nvPr>
            <p:ph type="title"/>
          </p:nvPr>
        </p:nvSpPr>
        <p:spPr>
          <a:xfrm>
            <a:off x="293951" y="2611966"/>
            <a:ext cx="806542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さいしょから（プログラムクリア）</a:t>
            </a:r>
          </a:p>
        </p:txBody>
      </p:sp>
      <p:grpSp>
        <p:nvGrpSpPr>
          <p:cNvPr id="1078" name="Group"/>
          <p:cNvGrpSpPr/>
          <p:nvPr/>
        </p:nvGrpSpPr>
        <p:grpSpPr>
          <a:xfrm>
            <a:off x="2841233" y="4539474"/>
            <a:ext cx="534514" cy="547652"/>
            <a:chOff x="0" y="0"/>
            <a:chExt cx="534512" cy="547650"/>
          </a:xfrm>
        </p:grpSpPr>
        <p:sp>
          <p:nvSpPr>
            <p:cNvPr id="1075" name="Rectangle"/>
            <p:cNvSpPr/>
            <p:nvPr/>
          </p:nvSpPr>
          <p:spPr>
            <a:xfrm>
              <a:off x="0" y="0"/>
              <a:ext cx="534513" cy="54765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6" name="Line"/>
            <p:cNvSpPr/>
            <p:nvPr/>
          </p:nvSpPr>
          <p:spPr>
            <a:xfrm flipH="1" flipV="1">
              <a:off x="76008" y="369829"/>
              <a:ext cx="33079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7" name="Line"/>
            <p:cNvSpPr/>
            <p:nvPr/>
          </p:nvSpPr>
          <p:spPr>
            <a:xfrm flipH="1">
              <a:off x="390880" y="148641"/>
              <a:ext cx="1749" cy="2420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0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わすれた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わすれたよ</a:t>
            </a:r>
          </a:p>
        </p:txBody>
      </p:sp>
      <p:sp>
        <p:nvSpPr>
          <p:cNvPr id="1083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08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8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86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0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なにもしない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なにもしないよ</a:t>
            </a:r>
          </a:p>
        </p:txBody>
      </p:sp>
      <p:sp>
        <p:nvSpPr>
          <p:cNvPr id="1091" name="うごかして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うごかして</a:t>
            </a:r>
          </a:p>
        </p:txBody>
      </p:sp>
      <p:pic>
        <p:nvPicPr>
          <p:cNvPr id="109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093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4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Al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097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98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099" name="そ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そ</a:t>
            </a:r>
          </a:p>
        </p:txBody>
      </p:sp>
      <p:sp>
        <p:nvSpPr>
          <p:cNvPr id="1100" name="C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01" name="IchigoJamスペシャル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IchigoJamスペシャル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Alt（オルト）キーをおしながら「C」をおす</a:t>
            </a:r>
          </a:p>
        </p:txBody>
      </p:sp>
      <p:sp>
        <p:nvSpPr>
          <p:cNvPr id="1102" name="Rectangle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Circle"/>
          <p:cNvSpPr/>
          <p:nvPr/>
        </p:nvSpPr>
        <p:spPr>
          <a:xfrm>
            <a:off x="2984805" y="8373778"/>
            <a:ext cx="1295930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5" name="Circle"/>
          <p:cNvSpPr/>
          <p:nvPr/>
        </p:nvSpPr>
        <p:spPr>
          <a:xfrm>
            <a:off x="4279179" y="7871173"/>
            <a:ext cx="1163176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06" name="C"/>
          <p:cNvSpPr txBox="1"/>
          <p:nvPr/>
        </p:nvSpPr>
        <p:spPr>
          <a:xfrm>
            <a:off x="4739416" y="8294011"/>
            <a:ext cx="24270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107" name="Alt"/>
          <p:cNvSpPr txBox="1"/>
          <p:nvPr/>
        </p:nvSpPr>
        <p:spPr>
          <a:xfrm>
            <a:off x="3479284" y="8869342"/>
            <a:ext cx="3069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1108" name="c"/>
          <p:cNvSpPr txBox="1"/>
          <p:nvPr/>
        </p:nvSpPr>
        <p:spPr>
          <a:xfrm>
            <a:off x="10542058" y="3585633"/>
            <a:ext cx="12731751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IchigoJam-GRAPH"/>
                <a:ea typeface="IchigoJam-GRAPH"/>
                <a:cs typeface="IchigoJam-GRAPH"/>
                <a:sym typeface="IchigoJam-GRAPH"/>
              </a:defRPr>
            </a:lvl1pPr>
          </a:lstStyle>
          <a:p>
            <a:pPr>
              <a:defRPr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ift"/>
          <p:cNvSpPr/>
          <p:nvPr/>
        </p:nvSpPr>
        <p:spPr>
          <a:xfrm>
            <a:off x="1342895" y="3516162"/>
            <a:ext cx="2973307" cy="121702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11" name="Arrow"/>
          <p:cNvSpPr/>
          <p:nvPr/>
        </p:nvSpPr>
        <p:spPr>
          <a:xfrm>
            <a:off x="8678591" y="3523512"/>
            <a:ext cx="1135092" cy="113509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12" name="+"/>
          <p:cNvSpPr txBox="1"/>
          <p:nvPr/>
        </p:nvSpPr>
        <p:spPr>
          <a:xfrm>
            <a:off x="4535153" y="3289522"/>
            <a:ext cx="993664" cy="137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+</a:t>
            </a:r>
          </a:p>
        </p:txBody>
      </p:sp>
      <p:sp>
        <p:nvSpPr>
          <p:cNvPr id="1113" name="=…"/>
          <p:cNvSpPr/>
          <p:nvPr/>
        </p:nvSpPr>
        <p:spPr>
          <a:xfrm>
            <a:off x="6007833" y="2966826"/>
            <a:ext cx="2217090" cy="217479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=</a:t>
            </a: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</a:p>
          <a:p>
            <a:pPr>
              <a:defRPr sz="4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ほ</a:t>
            </a:r>
          </a:p>
        </p:txBody>
      </p:sp>
      <p:sp>
        <p:nvSpPr>
          <p:cNvPr id="1114" name="-"/>
          <p:cNvSpPr txBox="1"/>
          <p:nvPr/>
        </p:nvSpPr>
        <p:spPr>
          <a:xfrm>
            <a:off x="5268302" y="3405801"/>
            <a:ext cx="2372340" cy="124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1115" name="キーのうえにあるもじは…"/>
          <p:cNvSpPr txBox="1"/>
          <p:nvPr/>
        </p:nvSpPr>
        <p:spPr>
          <a:xfrm>
            <a:off x="522269" y="117352"/>
            <a:ext cx="11960261" cy="2174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キーのうえにあるもじは</a:t>
            </a:r>
          </a:p>
          <a:p>
            <a:pPr>
              <a:defRPr sz="4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シフトキーをおしながらおす</a:t>
            </a:r>
          </a:p>
        </p:txBody>
      </p:sp>
      <p:sp>
        <p:nvSpPr>
          <p:cNvPr id="1116" name="="/>
          <p:cNvSpPr txBox="1"/>
          <p:nvPr/>
        </p:nvSpPr>
        <p:spPr>
          <a:xfrm>
            <a:off x="10347118" y="3357727"/>
            <a:ext cx="1270337" cy="1292834"/>
          </a:xfrm>
          <a:prstGeom prst="rect">
            <a:avLst/>
          </a:prstGeom>
          <a:solidFill>
            <a:srgbClr val="000000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=</a:t>
            </a:r>
          </a:p>
        </p:txBody>
      </p:sp>
      <p:pic>
        <p:nvPicPr>
          <p:cNvPr id="11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700212" y="5657871"/>
            <a:ext cx="9604279" cy="404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Circle"/>
          <p:cNvSpPr/>
          <p:nvPr/>
        </p:nvSpPr>
        <p:spPr>
          <a:xfrm>
            <a:off x="2181583" y="7814978"/>
            <a:ext cx="1295931" cy="129593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9" name="Circle"/>
          <p:cNvSpPr/>
          <p:nvPr/>
        </p:nvSpPr>
        <p:spPr>
          <a:xfrm>
            <a:off x="8401745" y="6093173"/>
            <a:ext cx="1163177" cy="1163177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0" name="ほ"/>
          <p:cNvSpPr txBox="1"/>
          <p:nvPr/>
        </p:nvSpPr>
        <p:spPr>
          <a:xfrm>
            <a:off x="8837283" y="6535061"/>
            <a:ext cx="2921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ほ</a:t>
            </a:r>
          </a:p>
        </p:txBody>
      </p:sp>
      <p:sp>
        <p:nvSpPr>
          <p:cNvPr id="1121" name="Shift"/>
          <p:cNvSpPr txBox="1"/>
          <p:nvPr/>
        </p:nvSpPr>
        <p:spPr>
          <a:xfrm>
            <a:off x="2607217" y="8310542"/>
            <a:ext cx="4446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10 CLS:X=15"/>
          <p:cNvSpPr txBox="1"/>
          <p:nvPr/>
        </p:nvSpPr>
        <p:spPr>
          <a:xfrm>
            <a:off x="390525" y="4015316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24" name="なぜか10から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なぜか10から</a:t>
            </a:r>
          </a:p>
        </p:txBody>
      </p:sp>
      <p:grpSp>
        <p:nvGrpSpPr>
          <p:cNvPr id="1128" name="Group"/>
          <p:cNvGrpSpPr/>
          <p:nvPr/>
        </p:nvGrpSpPr>
        <p:grpSpPr>
          <a:xfrm>
            <a:off x="9101528" y="3949910"/>
            <a:ext cx="891680" cy="926692"/>
            <a:chOff x="0" y="0"/>
            <a:chExt cx="891678" cy="926690"/>
          </a:xfrm>
        </p:grpSpPr>
        <p:sp>
          <p:nvSpPr>
            <p:cNvPr id="1125" name="Rectangle"/>
            <p:cNvSpPr/>
            <p:nvPr/>
          </p:nvSpPr>
          <p:spPr>
            <a:xfrm>
              <a:off x="0" y="0"/>
              <a:ext cx="891679" cy="926691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6" name="Line"/>
            <p:cNvSpPr/>
            <p:nvPr/>
          </p:nvSpPr>
          <p:spPr>
            <a:xfrm flipH="1" flipV="1">
              <a:off x="126797" y="625796"/>
              <a:ext cx="551827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27" name="Line"/>
            <p:cNvSpPr/>
            <p:nvPr/>
          </p:nvSpPr>
          <p:spPr>
            <a:xfrm flipH="1">
              <a:off x="652070" y="251519"/>
              <a:ext cx="2916" cy="4095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29" name="ゲームづくり、はじめ！"/>
          <p:cNvSpPr txBox="1"/>
          <p:nvPr>
            <p:ph type="title"/>
          </p:nvPr>
        </p:nvSpPr>
        <p:spPr>
          <a:xfrm>
            <a:off x="1690026" y="884072"/>
            <a:ext cx="9624748" cy="148305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ゲームづくり、はじめ！</a:t>
            </a:r>
          </a:p>
        </p:txBody>
      </p:sp>
      <p:sp>
        <p:nvSpPr>
          <p:cNvPr id="1130" name="Arrow"/>
          <p:cNvSpPr/>
          <p:nvPr/>
        </p:nvSpPr>
        <p:spPr>
          <a:xfrm rot="16200000">
            <a:off x="6526726" y="4991000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1" name="Shift+ほ"/>
          <p:cNvSpPr txBox="1"/>
          <p:nvPr/>
        </p:nvSpPr>
        <p:spPr>
          <a:xfrm>
            <a:off x="6175160" y="5296529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Shift+ほ</a:t>
            </a:r>
          </a:p>
        </p:txBody>
      </p:sp>
      <p:sp>
        <p:nvSpPr>
          <p:cNvPr id="1132" name="Arrow"/>
          <p:cNvSpPr/>
          <p:nvPr/>
        </p:nvSpPr>
        <p:spPr>
          <a:xfrm rot="16200000">
            <a:off x="4976977" y="4999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33" name="け"/>
          <p:cNvSpPr txBox="1"/>
          <p:nvPr/>
        </p:nvSpPr>
        <p:spPr>
          <a:xfrm>
            <a:off x="4625412" y="5304995"/>
            <a:ext cx="14171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RUN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F5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138" name="ラン（はしれ！／うごかす）"/>
          <p:cNvSpPr txBox="1"/>
          <p:nvPr>
            <p:ph type="title"/>
          </p:nvPr>
        </p:nvSpPr>
        <p:spPr>
          <a:xfrm>
            <a:off x="293951" y="2611966"/>
            <a:ext cx="6927189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79044">
              <a:defRPr sz="41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ラン（はしれ！／うごかす）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?X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?X</a:t>
            </a:r>
          </a:p>
        </p:txBody>
      </p:sp>
      <p:pic>
        <p:nvPicPr>
          <p:cNvPr id="1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なにがでるかな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なにがでるかな？</a:t>
            </a:r>
          </a:p>
        </p:txBody>
      </p:sp>
      <p:sp>
        <p:nvSpPr>
          <p:cNvPr id="1143" name="はてなマークでがめんにひょうじ"/>
          <p:cNvSpPr txBox="1"/>
          <p:nvPr>
            <p:ph type="title"/>
          </p:nvPr>
        </p:nvSpPr>
        <p:spPr>
          <a:xfrm>
            <a:off x="293951" y="2611966"/>
            <a:ext cx="8851636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はてなマークでがめんにひょうじ</a:t>
            </a:r>
          </a:p>
        </p:txBody>
      </p:sp>
      <p:sp>
        <p:nvSpPr>
          <p:cNvPr id="1144" name="Arrow"/>
          <p:cNvSpPr/>
          <p:nvPr/>
        </p:nvSpPr>
        <p:spPr>
          <a:xfrm rot="16200000">
            <a:off x="413792" y="5380467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45" name="Shift+め"/>
          <p:cNvSpPr txBox="1"/>
          <p:nvPr/>
        </p:nvSpPr>
        <p:spPr>
          <a:xfrm>
            <a:off x="62227" y="5685995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Shift+め</a:t>
            </a:r>
          </a:p>
        </p:txBody>
      </p:sp>
      <p:grpSp>
        <p:nvGrpSpPr>
          <p:cNvPr id="1149" name="Group"/>
          <p:cNvGrpSpPr/>
          <p:nvPr/>
        </p:nvGrpSpPr>
        <p:grpSpPr>
          <a:xfrm>
            <a:off x="2125513" y="4498694"/>
            <a:ext cx="634241" cy="659144"/>
            <a:chOff x="0" y="0"/>
            <a:chExt cx="634240" cy="659143"/>
          </a:xfrm>
        </p:grpSpPr>
        <p:sp>
          <p:nvSpPr>
            <p:cNvPr id="1146" name="Rectangle"/>
            <p:cNvSpPr/>
            <p:nvPr/>
          </p:nvSpPr>
          <p:spPr>
            <a:xfrm>
              <a:off x="0" y="0"/>
              <a:ext cx="634241" cy="659144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7" name="Line"/>
            <p:cNvSpPr/>
            <p:nvPr/>
          </p:nvSpPr>
          <p:spPr>
            <a:xfrm flipH="1" flipV="1">
              <a:off x="90189" y="445120"/>
              <a:ext cx="3925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8" name="Line"/>
            <p:cNvSpPr/>
            <p:nvPr/>
          </p:nvSpPr>
          <p:spPr>
            <a:xfrm flipH="1">
              <a:off x="463810" y="178902"/>
              <a:ext cx="2074" cy="291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6630"/>
            </a:pPr>
          </a:p>
        </p:txBody>
      </p:sp>
      <p:sp>
        <p:nvSpPr>
          <p:cNvPr id="293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679" y="173566"/>
            <a:ext cx="11919442" cy="9255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8675" y="5745364"/>
            <a:ext cx="8003855" cy="7496569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コンピューターのきおく力"/>
          <p:cNvSpPr txBox="1"/>
          <p:nvPr/>
        </p:nvSpPr>
        <p:spPr>
          <a:xfrm>
            <a:off x="132159" y="139700"/>
            <a:ext cx="1274048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コンピューターのきおく力</a:t>
            </a:r>
          </a:p>
        </p:txBody>
      </p:sp>
      <p:sp>
        <p:nvSpPr>
          <p:cNvPr id="1153" name="Quote Bubble"/>
          <p:cNvSpPr/>
          <p:nvPr/>
        </p:nvSpPr>
        <p:spPr>
          <a:xfrm>
            <a:off x="2816225" y="2253881"/>
            <a:ext cx="15057438" cy="8669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96" y="0"/>
                </a:moveTo>
                <a:cubicBezTo>
                  <a:pt x="4815" y="0"/>
                  <a:pt x="3937" y="1524"/>
                  <a:pt x="3937" y="3403"/>
                </a:cubicBezTo>
                <a:lnTo>
                  <a:pt x="3937" y="12636"/>
                </a:lnTo>
                <a:lnTo>
                  <a:pt x="0" y="14986"/>
                </a:lnTo>
                <a:lnTo>
                  <a:pt x="3937" y="14697"/>
                </a:lnTo>
                <a:lnTo>
                  <a:pt x="3937" y="18198"/>
                </a:lnTo>
                <a:cubicBezTo>
                  <a:pt x="3937" y="20077"/>
                  <a:pt x="4815" y="21600"/>
                  <a:pt x="5896" y="21600"/>
                </a:cubicBezTo>
                <a:lnTo>
                  <a:pt x="19641" y="21600"/>
                </a:lnTo>
                <a:cubicBezTo>
                  <a:pt x="20723" y="21600"/>
                  <a:pt x="21600" y="20077"/>
                  <a:pt x="21600" y="18198"/>
                </a:cubicBezTo>
                <a:lnTo>
                  <a:pt x="21600" y="3403"/>
                </a:lnTo>
                <a:cubicBezTo>
                  <a:pt x="21600" y="1524"/>
                  <a:pt x="20723" y="0"/>
                  <a:pt x="19641" y="0"/>
                </a:cubicBezTo>
                <a:lnTo>
                  <a:pt x="5896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54" name="0…"/>
          <p:cNvSpPr txBox="1"/>
          <p:nvPr/>
        </p:nvSpPr>
        <p:spPr>
          <a:xfrm>
            <a:off x="11167533" y="3287907"/>
            <a:ext cx="1447801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15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0</a:t>
            </a:r>
          </a:p>
        </p:txBody>
      </p:sp>
      <p:sp>
        <p:nvSpPr>
          <p:cNvPr id="1155" name="T…"/>
          <p:cNvSpPr txBox="1"/>
          <p:nvPr/>
        </p:nvSpPr>
        <p:spPr>
          <a:xfrm>
            <a:off x="6476346" y="3308350"/>
            <a:ext cx="1003301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T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U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V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W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X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Y</a:t>
            </a: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</a:p>
          <a:p>
            <a:pPr algn="r">
              <a:defRPr sz="3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Z</a:t>
            </a:r>
          </a:p>
        </p:txBody>
      </p:sp>
      <p:sp>
        <p:nvSpPr>
          <p:cNvPr id="1156" name="へんすう"/>
          <p:cNvSpPr txBox="1"/>
          <p:nvPr/>
        </p:nvSpPr>
        <p:spPr>
          <a:xfrm>
            <a:off x="6156113" y="2501204"/>
            <a:ext cx="192024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へんすう</a:t>
            </a:r>
          </a:p>
        </p:txBody>
      </p:sp>
      <p:sp>
        <p:nvSpPr>
          <p:cNvPr id="1157" name="かず"/>
          <p:cNvSpPr txBox="1"/>
          <p:nvPr/>
        </p:nvSpPr>
        <p:spPr>
          <a:xfrm>
            <a:off x="11722608" y="2501204"/>
            <a:ext cx="1014985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かず</a:t>
            </a:r>
          </a:p>
        </p:txBody>
      </p:sp>
      <p:sp>
        <p:nvSpPr>
          <p:cNvPr id="1158" name="0か1か = 1bit…"/>
          <p:cNvSpPr txBox="1"/>
          <p:nvPr/>
        </p:nvSpPr>
        <p:spPr>
          <a:xfrm>
            <a:off x="169696" y="3209228"/>
            <a:ext cx="5223207" cy="295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0か1か = 1bit</a:t>
            </a: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>
              <a:defRPr sz="4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3万bit おぼえるよ</a:t>
            </a:r>
          </a:p>
          <a:p>
            <a:pPr>
              <a:defRPr sz="35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（0-255の数で4千コ）</a:t>
            </a:r>
          </a:p>
        </p:txBody>
      </p:sp>
      <p:graphicFrame>
        <p:nvGraphicFramePr>
          <p:cNvPr id="1159" name="Table"/>
          <p:cNvGraphicFramePr/>
          <p:nvPr/>
        </p:nvGraphicFramePr>
        <p:xfrm>
          <a:off x="7653866" y="3262507"/>
          <a:ext cx="3807554" cy="66774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  <a:gridCol w="472769"/>
              </a:tblGrid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53585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434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60" name=":"/>
          <p:cNvSpPr txBox="1"/>
          <p:nvPr/>
        </p:nvSpPr>
        <p:spPr>
          <a:xfrm>
            <a:off x="9411592" y="2412304"/>
            <a:ext cx="2667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Table"/>
          <p:cNvGraphicFramePr/>
          <p:nvPr/>
        </p:nvGraphicFramePr>
        <p:xfrm>
          <a:off x="107898" y="2172297"/>
          <a:ext cx="12793252" cy="55962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4264417"/>
                <a:gridCol w="4264417"/>
                <a:gridCol w="4264417"/>
              </a:tblGrid>
              <a:tr h="1865400">
                <a:tc>
                  <a:txBody>
                    <a:bodyPr/>
                    <a:lstStyle/>
                    <a:p>
                      <a:pPr defTabSz="914400">
                        <a:defRPr b="0" sz="35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ノートPC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(byte)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4KB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4GB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654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500">
                          <a:solidFill>
                            <a:srgbClr val="FFFFFF"/>
                          </a:solidFill>
                          <a:sym typeface="ヒラギノ角ゴ ProN W6"/>
                        </a:rPr>
                        <a:t>RAM (bit)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32,768bit
（3万）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500"/>
                        <a:t>34,359,738,368bit
（340億）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163" name="コンピューターのRAM（ラム）"/>
          <p:cNvSpPr txBox="1"/>
          <p:nvPr/>
        </p:nvSpPr>
        <p:spPr>
          <a:xfrm>
            <a:off x="969899" y="841609"/>
            <a:ext cx="11065003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コンピューターのRAM（ラム）</a:t>
            </a:r>
          </a:p>
        </p:txBody>
      </p:sp>
      <p:sp>
        <p:nvSpPr>
          <p:cNvPr id="1164" name="ノートPCは、IchigoJamの100万倍の記憶力"/>
          <p:cNvSpPr txBox="1"/>
          <p:nvPr/>
        </p:nvSpPr>
        <p:spPr>
          <a:xfrm>
            <a:off x="1276095" y="8455297"/>
            <a:ext cx="10452609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 defTabSz="914400"/>
            <a:r>
              <a:t>ノートPCは、IchigoJamの100万倍の記憶力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おもいだしてるよ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おもいだしてるよ</a:t>
            </a:r>
          </a:p>
        </p:txBody>
      </p:sp>
      <p:sp>
        <p:nvSpPr>
          <p:cNvPr id="1169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72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20 LC X,5:?”c”"/>
          <p:cNvSpPr txBox="1"/>
          <p:nvPr/>
        </p:nvSpPr>
        <p:spPr>
          <a:xfrm>
            <a:off x="390525" y="3801068"/>
            <a:ext cx="12223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pPr>
            <a:r>
              <a:t>20 LC X,5:?”</a:t>
            </a:r>
            <a:r>
              <a:rPr>
                <a:latin typeface="IchigoJam-GRAPH"/>
                <a:ea typeface="IchigoJam-GRAPH"/>
                <a:cs typeface="IchigoJam-GRAPH"/>
                <a:sym typeface="IchigoJam-GRAPH"/>
              </a:rPr>
              <a:t>c</a:t>
            </a:r>
            <a:r>
              <a:t>”</a:t>
            </a:r>
          </a:p>
        </p:txBody>
      </p:sp>
      <p:sp>
        <p:nvSpPr>
          <p:cNvPr id="1175" name="じぶん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じぶんキャラ</a:t>
            </a:r>
          </a:p>
        </p:txBody>
      </p:sp>
      <p:sp>
        <p:nvSpPr>
          <p:cNvPr id="1176" name="Alt+C"/>
          <p:cNvSpPr txBox="1"/>
          <p:nvPr/>
        </p:nvSpPr>
        <p:spPr>
          <a:xfrm>
            <a:off x="6704327" y="5083871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Alt+C</a:t>
            </a:r>
          </a:p>
        </p:txBody>
      </p:sp>
      <p:sp>
        <p:nvSpPr>
          <p:cNvPr id="1177" name="ダブルクォート…"/>
          <p:cNvSpPr txBox="1"/>
          <p:nvPr/>
        </p:nvSpPr>
        <p:spPr>
          <a:xfrm>
            <a:off x="5867035" y="1193796"/>
            <a:ext cx="3550776" cy="15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 defTabSz="449833">
              <a:defRPr sz="3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178" name="Arrow"/>
          <p:cNvSpPr/>
          <p:nvPr/>
        </p:nvSpPr>
        <p:spPr>
          <a:xfrm rot="16200000">
            <a:off x="72887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79" name="Arrow"/>
          <p:cNvSpPr/>
          <p:nvPr/>
        </p:nvSpPr>
        <p:spPr>
          <a:xfrm flipH="1" rot="16200000">
            <a:off x="6552126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0" name="Arrow"/>
          <p:cNvSpPr/>
          <p:nvPr/>
        </p:nvSpPr>
        <p:spPr>
          <a:xfrm flipH="1" rot="16200000">
            <a:off x="7716293" y="2934261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1" name="Arrow"/>
          <p:cNvSpPr/>
          <p:nvPr/>
        </p:nvSpPr>
        <p:spPr>
          <a:xfrm rot="16200000">
            <a:off x="6094926" y="477152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82" name="Shift+め…"/>
          <p:cNvSpPr txBox="1"/>
          <p:nvPr/>
        </p:nvSpPr>
        <p:spPr>
          <a:xfrm>
            <a:off x="3855294" y="5531510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 defTabSz="531622">
              <a:defRPr sz="45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  <p:sp>
        <p:nvSpPr>
          <p:cNvPr id="1183" name="コンマ…"/>
          <p:cNvSpPr txBox="1"/>
          <p:nvPr/>
        </p:nvSpPr>
        <p:spPr>
          <a:xfrm>
            <a:off x="3949485" y="1392606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  <a:p>
            <a:pPr defTabSz="403097">
              <a:defRPr sz="3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</p:txBody>
      </p:sp>
      <p:sp>
        <p:nvSpPr>
          <p:cNvPr id="1184" name="Arrow"/>
          <p:cNvSpPr/>
          <p:nvPr/>
        </p:nvSpPr>
        <p:spPr>
          <a:xfrm flipH="1" rot="16200000">
            <a:off x="4308459" y="3095128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188" name="Group"/>
          <p:cNvGrpSpPr/>
          <p:nvPr/>
        </p:nvGrpSpPr>
        <p:grpSpPr>
          <a:xfrm>
            <a:off x="8466528" y="3842615"/>
            <a:ext cx="647670" cy="673101"/>
            <a:chOff x="0" y="0"/>
            <a:chExt cx="647669" cy="673100"/>
          </a:xfrm>
        </p:grpSpPr>
        <p:sp>
          <p:nvSpPr>
            <p:cNvPr id="1185" name="Rectangle"/>
            <p:cNvSpPr/>
            <p:nvPr/>
          </p:nvSpPr>
          <p:spPr>
            <a:xfrm>
              <a:off x="0" y="0"/>
              <a:ext cx="647670" cy="6731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6" name="Line"/>
            <p:cNvSpPr/>
            <p:nvPr/>
          </p:nvSpPr>
          <p:spPr>
            <a:xfrm flipH="1" flipV="1">
              <a:off x="92099" y="454546"/>
              <a:ext cx="40081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87" name="Line"/>
            <p:cNvSpPr/>
            <p:nvPr/>
          </p:nvSpPr>
          <p:spPr>
            <a:xfrm flipH="1">
              <a:off x="473630" y="182690"/>
              <a:ext cx="2118" cy="29749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89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19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てきキャラ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194" name="30 LC RND(32),23:?”*”"/>
          <p:cNvSpPr txBox="1"/>
          <p:nvPr/>
        </p:nvSpPr>
        <p:spPr>
          <a:xfrm>
            <a:off x="142974" y="3382433"/>
            <a:ext cx="1271885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195" name="かっこ…"/>
          <p:cNvSpPr txBox="1"/>
          <p:nvPr/>
        </p:nvSpPr>
        <p:spPr>
          <a:xfrm>
            <a:off x="2713848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196" name="Arrow"/>
          <p:cNvSpPr/>
          <p:nvPr/>
        </p:nvSpPr>
        <p:spPr>
          <a:xfrm flipH="1" rot="16200000">
            <a:off x="4397359" y="2558485"/>
            <a:ext cx="714046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7" name="かっこ…"/>
          <p:cNvSpPr txBox="1"/>
          <p:nvPr/>
        </p:nvSpPr>
        <p:spPr>
          <a:xfrm>
            <a:off x="5397433" y="785911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 defTabSz="455675">
              <a:defRPr sz="39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198" name="Arrow"/>
          <p:cNvSpPr/>
          <p:nvPr/>
        </p:nvSpPr>
        <p:spPr>
          <a:xfrm flipH="1" rot="16200000">
            <a:off x="5882911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99" name="ね…"/>
          <p:cNvSpPr txBox="1"/>
          <p:nvPr/>
        </p:nvSpPr>
        <p:spPr>
          <a:xfrm>
            <a:off x="5426918" y="4429061"/>
            <a:ext cx="143199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ね</a:t>
            </a:r>
          </a:p>
          <a:p>
            <a:pPr algn="r"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コンマ</a:t>
            </a:r>
          </a:p>
        </p:txBody>
      </p:sp>
      <p:sp>
        <p:nvSpPr>
          <p:cNvPr id="1200" name="Arrow"/>
          <p:cNvSpPr/>
          <p:nvPr/>
        </p:nvSpPr>
        <p:spPr>
          <a:xfrm rot="16200000">
            <a:off x="6306592" y="4137519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1" name="Shift+け…"/>
          <p:cNvSpPr txBox="1"/>
          <p:nvPr/>
        </p:nvSpPr>
        <p:spPr>
          <a:xfrm>
            <a:off x="8698293" y="4454461"/>
            <a:ext cx="2687044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Shift+け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アスタリスク</a:t>
            </a:r>
          </a:p>
        </p:txBody>
      </p:sp>
      <p:sp>
        <p:nvSpPr>
          <p:cNvPr id="1202" name="Arrow"/>
          <p:cNvSpPr/>
          <p:nvPr/>
        </p:nvSpPr>
        <p:spPr>
          <a:xfrm rot="16200000">
            <a:off x="9291092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3" name="ダブルクォート…"/>
          <p:cNvSpPr txBox="1"/>
          <p:nvPr/>
        </p:nvSpPr>
        <p:spPr>
          <a:xfrm>
            <a:off x="7682227" y="948002"/>
            <a:ext cx="3550776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ダブルクォート</a:t>
            </a:r>
          </a:p>
          <a:p>
            <a:pPr>
              <a:defRPr sz="3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Shift+2</a:t>
            </a:r>
          </a:p>
        </p:txBody>
      </p:sp>
      <p:sp>
        <p:nvSpPr>
          <p:cNvPr id="1204" name="Arrow"/>
          <p:cNvSpPr/>
          <p:nvPr/>
        </p:nvSpPr>
        <p:spPr>
          <a:xfrm flipH="1" rot="16200000">
            <a:off x="8728059" y="2482285"/>
            <a:ext cx="714045" cy="567467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5" name="Arrow"/>
          <p:cNvSpPr/>
          <p:nvPr/>
        </p:nvSpPr>
        <p:spPr>
          <a:xfrm flipH="1" rot="16200000">
            <a:off x="9684792" y="24992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09" name="Group"/>
          <p:cNvGrpSpPr/>
          <p:nvPr/>
        </p:nvGrpSpPr>
        <p:grpSpPr>
          <a:xfrm>
            <a:off x="10356006" y="3287388"/>
            <a:ext cx="687068" cy="714045"/>
            <a:chOff x="0" y="0"/>
            <a:chExt cx="687066" cy="714044"/>
          </a:xfrm>
        </p:grpSpPr>
        <p:sp>
          <p:nvSpPr>
            <p:cNvPr id="1206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7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08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10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2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13" name="なんどかおす"/>
          <p:cNvSpPr txBox="1"/>
          <p:nvPr/>
        </p:nvSpPr>
        <p:spPr>
          <a:xfrm>
            <a:off x="2385218" y="5771187"/>
            <a:ext cx="3188927" cy="144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なんどかおす</a:t>
            </a:r>
          </a:p>
        </p:txBody>
      </p:sp>
      <p:sp>
        <p:nvSpPr>
          <p:cNvPr id="1214" name="Arrow"/>
          <p:cNvSpPr/>
          <p:nvPr/>
        </p:nvSpPr>
        <p:spPr>
          <a:xfrm rot="16200000">
            <a:off x="8330125" y="4137519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15" name="Shift+め…"/>
          <p:cNvSpPr txBox="1"/>
          <p:nvPr/>
        </p:nvSpPr>
        <p:spPr>
          <a:xfrm>
            <a:off x="6196327" y="4603852"/>
            <a:ext cx="3550777" cy="15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Shift+め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ハテナ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！？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218" name="40 GOTO 20"/>
          <p:cNvSpPr txBox="1"/>
          <p:nvPr/>
        </p:nvSpPr>
        <p:spPr>
          <a:xfrm>
            <a:off x="142974" y="3337983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40 GOTO 20</a:t>
            </a:r>
          </a:p>
        </p:txBody>
      </p:sp>
      <p:pic>
        <p:nvPicPr>
          <p:cNvPr id="1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1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25" name="Group"/>
          <p:cNvGrpSpPr/>
          <p:nvPr/>
        </p:nvGrpSpPr>
        <p:grpSpPr>
          <a:xfrm>
            <a:off x="6146166" y="3279411"/>
            <a:ext cx="687068" cy="714045"/>
            <a:chOff x="0" y="0"/>
            <a:chExt cx="687066" cy="714044"/>
          </a:xfrm>
        </p:grpSpPr>
        <p:sp>
          <p:nvSpPr>
            <p:cNvPr id="1222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3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24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[ESC]キー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[ESC]キー</a:t>
            </a:r>
          </a:p>
        </p:txBody>
      </p:sp>
      <p:pic>
        <p:nvPicPr>
          <p:cNvPr id="1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とまって！エスケープキー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566674">
              <a:defRPr sz="48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とまって！エスケープキー</a:t>
            </a:r>
          </a:p>
        </p:txBody>
      </p:sp>
      <p:pic>
        <p:nvPicPr>
          <p:cNvPr id="12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1885087" y="6012607"/>
            <a:ext cx="8824654" cy="37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ircle"/>
          <p:cNvSpPr/>
          <p:nvPr/>
        </p:nvSpPr>
        <p:spPr>
          <a:xfrm>
            <a:off x="2015066" y="5973564"/>
            <a:ext cx="1028371" cy="1028370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32" name="A"/>
          <p:cNvSpPr txBox="1"/>
          <p:nvPr/>
        </p:nvSpPr>
        <p:spPr>
          <a:xfrm>
            <a:off x="3401433" y="7742766"/>
            <a:ext cx="3684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LIST"/>
          <p:cNvSpPr txBox="1"/>
          <p:nvPr/>
        </p:nvSpPr>
        <p:spPr>
          <a:xfrm>
            <a:off x="390525" y="4438649"/>
            <a:ext cx="1222375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5325" y="7779780"/>
            <a:ext cx="2139095" cy="20035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6" name="はやすぎた？"/>
          <p:cNvSpPr/>
          <p:nvPr/>
        </p:nvSpPr>
        <p:spPr>
          <a:xfrm>
            <a:off x="5820833" y="4120819"/>
            <a:ext cx="6623515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はやすぎた？</a:t>
            </a:r>
          </a:p>
        </p:txBody>
      </p:sp>
      <p:sp>
        <p:nvSpPr>
          <p:cNvPr id="1237" name="リスト（プログラムみせて）"/>
          <p:cNvSpPr txBox="1"/>
          <p:nvPr>
            <p:ph type="title"/>
          </p:nvPr>
        </p:nvSpPr>
        <p:spPr>
          <a:xfrm>
            <a:off x="293951" y="2611966"/>
            <a:ext cx="7514697" cy="128237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19937">
              <a:defRPr sz="44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リスト（プログラムみせて）</a:t>
            </a:r>
          </a:p>
        </p:txBody>
      </p:sp>
      <p:pic>
        <p:nvPicPr>
          <p:cNvPr id="12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39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0" name="F4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35 WAIT 3"/>
          <p:cNvSpPr txBox="1"/>
          <p:nvPr/>
        </p:nvSpPr>
        <p:spPr>
          <a:xfrm>
            <a:off x="142974" y="3778249"/>
            <a:ext cx="1271885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latin typeface="IchigoJam 1.2"/>
                <a:ea typeface="IchigoJam 1.2"/>
                <a:cs typeface="IchigoJam 1.2"/>
                <a:sym typeface="IchigoJam 1.2"/>
              </a:defRPr>
            </a:lvl1pPr>
          </a:lstStyle>
          <a:p>
            <a:pPr/>
            <a:r>
              <a:t>35 WAIT 3</a:t>
            </a:r>
          </a:p>
        </p:txBody>
      </p:sp>
      <p:sp>
        <p:nvSpPr>
          <p:cNvPr id="1243" name="スピードちょうせい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スピードちょうせい</a:t>
            </a:r>
          </a:p>
        </p:txBody>
      </p:sp>
      <p:pic>
        <p:nvPicPr>
          <p:cNvPr id="1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-73167" y="7153730"/>
            <a:ext cx="6145857" cy="2587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Circle"/>
          <p:cNvSpPr/>
          <p:nvPr/>
        </p:nvSpPr>
        <p:spPr>
          <a:xfrm>
            <a:off x="1296719" y="7050906"/>
            <a:ext cx="914666" cy="914665"/>
          </a:xfrm>
          <a:prstGeom prst="ellipse">
            <a:avLst/>
          </a:prstGeom>
          <a:ln w="254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6" name="F5"/>
          <p:cNvSpPr txBox="1"/>
          <p:nvPr/>
        </p:nvSpPr>
        <p:spPr>
          <a:xfrm>
            <a:off x="1428485" y="6165581"/>
            <a:ext cx="1002242" cy="659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4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50" name="Group"/>
          <p:cNvGrpSpPr/>
          <p:nvPr/>
        </p:nvGrpSpPr>
        <p:grpSpPr>
          <a:xfrm>
            <a:off x="5575679" y="3808362"/>
            <a:ext cx="540841" cy="562076"/>
            <a:chOff x="0" y="0"/>
            <a:chExt cx="540839" cy="562075"/>
          </a:xfrm>
        </p:grpSpPr>
        <p:sp>
          <p:nvSpPr>
            <p:cNvPr id="1247" name="Rectangle"/>
            <p:cNvSpPr/>
            <p:nvPr/>
          </p:nvSpPr>
          <p:spPr>
            <a:xfrm>
              <a:off x="0" y="0"/>
              <a:ext cx="540840" cy="56207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8" name="Line"/>
            <p:cNvSpPr/>
            <p:nvPr/>
          </p:nvSpPr>
          <p:spPr>
            <a:xfrm flipH="1" flipV="1">
              <a:off x="76908" y="379570"/>
              <a:ext cx="33470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49" name="Line"/>
            <p:cNvSpPr/>
            <p:nvPr/>
          </p:nvSpPr>
          <p:spPr>
            <a:xfrm flipH="1">
              <a:off x="395507" y="152556"/>
              <a:ext cx="1769" cy="248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36 X=X-BTN(28)+BTN(29)"/>
          <p:cNvSpPr txBox="1"/>
          <p:nvPr/>
        </p:nvSpPr>
        <p:spPr>
          <a:xfrm>
            <a:off x="142974" y="3812116"/>
            <a:ext cx="127188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500">
                <a:latin typeface="IchigoJam 1.4"/>
                <a:ea typeface="IchigoJam 1.4"/>
                <a:cs typeface="IchigoJam 1.4"/>
                <a:sym typeface="IchigoJam 1.4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53" name="カーソルでそうさ"/>
          <p:cNvSpPr/>
          <p:nvPr/>
        </p:nvSpPr>
        <p:spPr>
          <a:xfrm>
            <a:off x="6582833" y="7287352"/>
            <a:ext cx="6623514" cy="3592315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カーソルでそうさ</a:t>
            </a:r>
          </a:p>
        </p:txBody>
      </p:sp>
      <p:sp>
        <p:nvSpPr>
          <p:cNvPr id="1254" name="とめる（ESC）…"/>
          <p:cNvSpPr txBox="1"/>
          <p:nvPr>
            <p:ph type="title"/>
          </p:nvPr>
        </p:nvSpPr>
        <p:spPr>
          <a:xfrm>
            <a:off x="69585" y="6684631"/>
            <a:ext cx="6191846" cy="26686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とめる（ESC）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みる（F4）</a:t>
            </a:r>
          </a:p>
          <a:p>
            <a:pPr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うごかす（F5）</a:t>
            </a:r>
          </a:p>
        </p:txBody>
      </p:sp>
      <p:sp>
        <p:nvSpPr>
          <p:cNvPr id="1255" name="ほ…"/>
          <p:cNvSpPr txBox="1"/>
          <p:nvPr/>
        </p:nvSpPr>
        <p:spPr>
          <a:xfrm>
            <a:off x="1991535" y="4812194"/>
            <a:ext cx="211362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ほ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マイナス</a:t>
            </a:r>
          </a:p>
        </p:txBody>
      </p:sp>
      <p:sp>
        <p:nvSpPr>
          <p:cNvPr id="1256" name="Arrow"/>
          <p:cNvSpPr/>
          <p:nvPr/>
        </p:nvSpPr>
        <p:spPr>
          <a:xfrm rot="16200000">
            <a:off x="2691326" y="4541818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7" name="れ…"/>
          <p:cNvSpPr txBox="1"/>
          <p:nvPr/>
        </p:nvSpPr>
        <p:spPr>
          <a:xfrm>
            <a:off x="5123143" y="4929978"/>
            <a:ext cx="3004743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れ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Shift+プラス</a:t>
            </a:r>
          </a:p>
        </p:txBody>
      </p:sp>
      <p:sp>
        <p:nvSpPr>
          <p:cNvPr id="1258" name="Arrow"/>
          <p:cNvSpPr/>
          <p:nvPr/>
        </p:nvSpPr>
        <p:spPr>
          <a:xfrm rot="16200000">
            <a:off x="6268492" y="4549535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59" name="イコール…"/>
          <p:cNvSpPr txBox="1"/>
          <p:nvPr/>
        </p:nvSpPr>
        <p:spPr>
          <a:xfrm>
            <a:off x="939387" y="1273861"/>
            <a:ext cx="2406056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イコール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Shift+ほ</a:t>
            </a:r>
          </a:p>
        </p:txBody>
      </p:sp>
      <p:sp>
        <p:nvSpPr>
          <p:cNvPr id="1260" name="Arrow"/>
          <p:cNvSpPr/>
          <p:nvPr/>
        </p:nvSpPr>
        <p:spPr>
          <a:xfrm flipH="1" rot="16200000">
            <a:off x="1785392" y="30610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1" name="かっこ…"/>
          <p:cNvSpPr txBox="1"/>
          <p:nvPr/>
        </p:nvSpPr>
        <p:spPr>
          <a:xfrm>
            <a:off x="3382715" y="1273861"/>
            <a:ext cx="2328467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</p:txBody>
      </p:sp>
      <p:sp>
        <p:nvSpPr>
          <p:cNvPr id="1262" name="Arrow"/>
          <p:cNvSpPr/>
          <p:nvPr/>
        </p:nvSpPr>
        <p:spPr>
          <a:xfrm flipH="1" rot="16200000">
            <a:off x="4528592" y="2984850"/>
            <a:ext cx="714046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63" name="かっこ…"/>
          <p:cNvSpPr txBox="1"/>
          <p:nvPr/>
        </p:nvSpPr>
        <p:spPr>
          <a:xfrm>
            <a:off x="5575580" y="1391645"/>
            <a:ext cx="2328468" cy="184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かっこ</a:t>
            </a:r>
          </a:p>
          <a:p>
            <a:pPr>
              <a:defRPr sz="3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64" name="Arrow"/>
          <p:cNvSpPr/>
          <p:nvPr/>
        </p:nvSpPr>
        <p:spPr>
          <a:xfrm flipH="1" rot="16200000">
            <a:off x="5794011" y="3106867"/>
            <a:ext cx="714045" cy="567466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268" name="Group"/>
          <p:cNvGrpSpPr/>
          <p:nvPr/>
        </p:nvGrpSpPr>
        <p:grpSpPr>
          <a:xfrm>
            <a:off x="10061999" y="3682272"/>
            <a:ext cx="687068" cy="714045"/>
            <a:chOff x="0" y="0"/>
            <a:chExt cx="687066" cy="714044"/>
          </a:xfrm>
        </p:grpSpPr>
        <p:sp>
          <p:nvSpPr>
            <p:cNvPr id="1265" name="Rectangle"/>
            <p:cNvSpPr/>
            <p:nvPr/>
          </p:nvSpPr>
          <p:spPr>
            <a:xfrm>
              <a:off x="0" y="0"/>
              <a:ext cx="687067" cy="71404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6" name="Line"/>
            <p:cNvSpPr/>
            <p:nvPr/>
          </p:nvSpPr>
          <p:spPr>
            <a:xfrm flipH="1" flipV="1">
              <a:off x="97701" y="482195"/>
              <a:ext cx="425201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67" name="Line"/>
            <p:cNvSpPr/>
            <p:nvPr/>
          </p:nvSpPr>
          <p:spPr>
            <a:xfrm flipH="1">
              <a:off x="502440" y="193803"/>
              <a:ext cx="2247" cy="315592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